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0" r:id="rId2"/>
    <p:sldId id="318" r:id="rId3"/>
    <p:sldId id="291" r:id="rId4"/>
    <p:sldId id="319" r:id="rId5"/>
    <p:sldId id="292" r:id="rId6"/>
    <p:sldId id="317" r:id="rId7"/>
    <p:sldId id="321" r:id="rId8"/>
    <p:sldId id="293" r:id="rId9"/>
    <p:sldId id="322" r:id="rId10"/>
    <p:sldId id="294" r:id="rId11"/>
    <p:sldId id="295" r:id="rId12"/>
    <p:sldId id="296" r:id="rId13"/>
    <p:sldId id="297" r:id="rId14"/>
    <p:sldId id="320" r:id="rId15"/>
    <p:sldId id="325" r:id="rId16"/>
    <p:sldId id="313" r:id="rId17"/>
    <p:sldId id="315" r:id="rId18"/>
    <p:sldId id="302" r:id="rId19"/>
    <p:sldId id="316" r:id="rId20"/>
    <p:sldId id="303" r:id="rId21"/>
    <p:sldId id="306" r:id="rId22"/>
    <p:sldId id="307" r:id="rId23"/>
    <p:sldId id="308" r:id="rId24"/>
    <p:sldId id="309" r:id="rId25"/>
    <p:sldId id="310" r:id="rId26"/>
    <p:sldId id="3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1E23D1-182E-4014-B35D-634E04636DD8}">
          <p14:sldIdLst>
            <p14:sldId id="290"/>
            <p14:sldId id="318"/>
            <p14:sldId id="291"/>
            <p14:sldId id="319"/>
            <p14:sldId id="292"/>
            <p14:sldId id="317"/>
            <p14:sldId id="321"/>
            <p14:sldId id="293"/>
            <p14:sldId id="322"/>
            <p14:sldId id="294"/>
            <p14:sldId id="295"/>
            <p14:sldId id="296"/>
            <p14:sldId id="297"/>
            <p14:sldId id="320"/>
            <p14:sldId id="325"/>
            <p14:sldId id="313"/>
            <p14:sldId id="315"/>
          </p14:sldIdLst>
        </p14:section>
        <p14:section name="Appendix" id="{E0EA60FA-047D-43D0-8482-5FF237A8648A}">
          <p14:sldIdLst>
            <p14:sldId id="302"/>
            <p14:sldId id="316"/>
            <p14:sldId id="303"/>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5441" autoAdjust="0"/>
  </p:normalViewPr>
  <p:slideViewPr>
    <p:cSldViewPr snapToGrid="0">
      <p:cViewPr varScale="1">
        <p:scale>
          <a:sx n="61" d="100"/>
          <a:sy n="61" d="100"/>
        </p:scale>
        <p:origin x="72" y="3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iy Koval" userId="94b0ee10-df03-4853-b640-080a3ffc2346" providerId="ADAL" clId="{CD91B517-8BBD-44C6-814F-349771C7C273}"/>
    <pc:docChg chg="addSection modSection">
      <pc:chgData name="Andriy Koval" userId="94b0ee10-df03-4853-b640-080a3ffc2346" providerId="ADAL" clId="{CD91B517-8BBD-44C6-814F-349771C7C273}" dt="2020-02-07T00:03:12.183" v="1" actId="17846"/>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EFC00-45D4-4F4C-9B57-5DD7C03E45E7}" type="datetimeFigureOut">
              <a:rPr lang="en-US" smtClean="0"/>
              <a:t>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02DE5-DA8D-4E3E-BFC7-866AF6EFDF98}" type="slidenum">
              <a:rPr lang="en-US" smtClean="0"/>
              <a:t>‹#›</a:t>
            </a:fld>
            <a:endParaRPr lang="en-US"/>
          </a:p>
        </p:txBody>
      </p:sp>
    </p:spTree>
    <p:extLst>
      <p:ext uri="{BB962C8B-B14F-4D97-AF65-F5344CB8AC3E}">
        <p14:creationId xmlns:p14="http://schemas.microsoft.com/office/powerpoint/2010/main" val="4088987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ever you call it</a:t>
            </a:r>
          </a:p>
          <a:p>
            <a:endParaRPr lang="en-US" baseline="0" dirty="0"/>
          </a:p>
          <a:p>
            <a:r>
              <a:rPr lang="en-US" baseline="0" dirty="0"/>
              <a:t>The question is very ambiguous, It’s a </a:t>
            </a:r>
            <a:r>
              <a:rPr lang="en-US" baseline="0" dirty="0" err="1"/>
              <a:t>Rorchach</a:t>
            </a:r>
            <a:r>
              <a:rPr lang="en-US" baseline="0" dirty="0"/>
              <a:t> test: it matters what it makes you think about. </a:t>
            </a:r>
            <a:endParaRPr lang="en-US" dirty="0"/>
          </a:p>
        </p:txBody>
      </p:sp>
      <p:sp>
        <p:nvSpPr>
          <p:cNvPr id="4" name="Slide Number Placeholder 3"/>
          <p:cNvSpPr>
            <a:spLocks noGrp="1"/>
          </p:cNvSpPr>
          <p:nvPr>
            <p:ph type="sldNum" sz="quarter" idx="10"/>
          </p:nvPr>
        </p:nvSpPr>
        <p:spPr/>
        <p:txBody>
          <a:bodyPr/>
          <a:lstStyle/>
          <a:p>
            <a:fld id="{19402DE5-DA8D-4E3E-BFC7-866AF6EFDF98}" type="slidenum">
              <a:rPr lang="en-US" smtClean="0"/>
              <a:t>1</a:t>
            </a:fld>
            <a:endParaRPr lang="en-US"/>
          </a:p>
        </p:txBody>
      </p:sp>
    </p:spTree>
    <p:extLst>
      <p:ext uri="{BB962C8B-B14F-4D97-AF65-F5344CB8AC3E}">
        <p14:creationId xmlns:p14="http://schemas.microsoft.com/office/powerpoint/2010/main" val="1071280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9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43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157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2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18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2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Because data</a:t>
            </a:r>
            <a:r>
              <a:rPr lang="en-CA" baseline="0" dirty="0"/>
              <a:t> collection is too far removed from knowledge application</a:t>
            </a:r>
          </a:p>
          <a:p>
            <a:endParaRPr lang="en-CA"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34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light of that statement,</a:t>
            </a:r>
            <a:r>
              <a:rPr lang="en-US" baseline="0" dirty="0"/>
              <a:t> let me re-interpret the question</a:t>
            </a:r>
            <a:endParaRPr lang="en-US" dirty="0"/>
          </a:p>
        </p:txBody>
      </p:sp>
      <p:sp>
        <p:nvSpPr>
          <p:cNvPr id="4" name="Slide Number Placeholder 3"/>
          <p:cNvSpPr>
            <a:spLocks noGrp="1"/>
          </p:cNvSpPr>
          <p:nvPr>
            <p:ph type="sldNum" sz="quarter" idx="10"/>
          </p:nvPr>
        </p:nvSpPr>
        <p:spPr/>
        <p:txBody>
          <a:bodyPr/>
          <a:lstStyle/>
          <a:p>
            <a:fld id="{19402DE5-DA8D-4E3E-BFC7-866AF6EFDF98}" type="slidenum">
              <a:rPr lang="en-US" smtClean="0"/>
              <a:t>5</a:t>
            </a:fld>
            <a:endParaRPr lang="en-US"/>
          </a:p>
        </p:txBody>
      </p:sp>
    </p:spTree>
    <p:extLst>
      <p:ext uri="{BB962C8B-B14F-4D97-AF65-F5344CB8AC3E}">
        <p14:creationId xmlns:p14="http://schemas.microsoft.com/office/powerpoint/2010/main" val="415304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impact, what</a:t>
            </a:r>
            <a:r>
              <a:rPr lang="en-US" baseline="0" dirty="0"/>
              <a:t> will contribute to it? </a:t>
            </a:r>
            <a:endParaRPr lang="en-US" dirty="0"/>
          </a:p>
        </p:txBody>
      </p:sp>
      <p:sp>
        <p:nvSpPr>
          <p:cNvPr id="4" name="Slide Number Placeholder 3"/>
          <p:cNvSpPr>
            <a:spLocks noGrp="1"/>
          </p:cNvSpPr>
          <p:nvPr>
            <p:ph type="sldNum" sz="quarter" idx="10"/>
          </p:nvPr>
        </p:nvSpPr>
        <p:spPr/>
        <p:txBody>
          <a:bodyPr/>
          <a:lstStyle/>
          <a:p>
            <a:fld id="{19402DE5-DA8D-4E3E-BFC7-866AF6EFDF98}" type="slidenum">
              <a:rPr lang="en-US" smtClean="0"/>
              <a:t>6</a:t>
            </a:fld>
            <a:endParaRPr lang="en-US"/>
          </a:p>
        </p:txBody>
      </p:sp>
    </p:spTree>
    <p:extLst>
      <p:ext uri="{BB962C8B-B14F-4D97-AF65-F5344CB8AC3E}">
        <p14:creationId xmlns:p14="http://schemas.microsoft.com/office/powerpoint/2010/main" val="224109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67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Consider that there is a cohort of patients, who are similar with respect to there diagnostic grouping. For example, all have a form of </a:t>
            </a:r>
          </a:p>
          <a:p>
            <a:r>
              <a:rPr lang="en-US" sz="1200" dirty="0">
                <a:latin typeface="Arial" panose="020B0604020202020204" pitchFamily="34" charset="0"/>
                <a:cs typeface="Arial" panose="020B0604020202020204" pitchFamily="34" charset="0"/>
              </a:rPr>
              <a:t>SCHIZOPHRENIA, as our example will demonstrate.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Let us examine the pattern of engaging a particular class of health services using clinical encounter data over the span between 2007 – 2017 in Vancouver Island Authority. We identified </a:t>
            </a:r>
            <a:r>
              <a:rPr lang="en-US" sz="1200" dirty="0">
                <a:solidFill>
                  <a:srgbClr val="FF0000"/>
                </a:solidFill>
                <a:latin typeface="Arial" panose="020B0604020202020204" pitchFamily="34" charset="0"/>
                <a:cs typeface="Arial" panose="020B0604020202020204" pitchFamily="34" charset="0"/>
              </a:rPr>
              <a:t>1,304</a:t>
            </a:r>
            <a:r>
              <a:rPr lang="en-US" sz="1200" dirty="0">
                <a:latin typeface="Arial" panose="020B0604020202020204" pitchFamily="34" charset="0"/>
                <a:cs typeface="Arial" panose="020B0604020202020204" pitchFamily="34" charset="0"/>
              </a:rPr>
              <a:t> patients.</a:t>
            </a:r>
            <a:endParaRPr lang="en-US" sz="1200" dirty="0"/>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19402DE5-DA8D-4E3E-BFC7-866AF6EFDF98}" type="slidenum">
              <a:rPr lang="en-US" smtClean="0"/>
              <a:t>10</a:t>
            </a:fld>
            <a:endParaRPr lang="en-US"/>
          </a:p>
        </p:txBody>
      </p:sp>
    </p:spTree>
    <p:extLst>
      <p:ext uri="{BB962C8B-B14F-4D97-AF65-F5344CB8AC3E}">
        <p14:creationId xmlns:p14="http://schemas.microsoft.com/office/powerpoint/2010/main" val="225636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78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Tukey: https://artsandculture.google.com/entity/m025r9k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82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924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C38DD1-B34A-4A8F-9105-7A125AE2B26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103697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C38DD1-B34A-4A8F-9105-7A125AE2B26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3699360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C38DD1-B34A-4A8F-9105-7A125AE2B26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907351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C38DD1-B34A-4A8F-9105-7A125AE2B26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1262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C38DD1-B34A-4A8F-9105-7A125AE2B26D}" type="datetimeFigureOut">
              <a:rPr lang="en-US" smtClean="0"/>
              <a:t>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45116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C38DD1-B34A-4A8F-9105-7A125AE2B26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1755198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C38DD1-B34A-4A8F-9105-7A125AE2B26D}" type="datetimeFigureOut">
              <a:rPr lang="en-US" smtClean="0"/>
              <a:t>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05096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C38DD1-B34A-4A8F-9105-7A125AE2B26D}" type="datetimeFigureOut">
              <a:rPr lang="en-US" smtClean="0"/>
              <a:t>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1876075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38DD1-B34A-4A8F-9105-7A125AE2B26D}" type="datetimeFigureOut">
              <a:rPr lang="en-US" smtClean="0"/>
              <a:t>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63743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38DD1-B34A-4A8F-9105-7A125AE2B26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26607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38DD1-B34A-4A8F-9105-7A125AE2B26D}" type="datetimeFigureOut">
              <a:rPr lang="en-US" smtClean="0"/>
              <a:t>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64966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38DD1-B34A-4A8F-9105-7A125AE2B26D}" type="datetimeFigureOut">
              <a:rPr lang="en-US" smtClean="0"/>
              <a:t>2/6/2020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BF6AB4-343A-4192-9311-CBE8EB20FFFB}" type="slidenum">
              <a:rPr lang="en-US" smtClean="0"/>
              <a:t>‹#›</a:t>
            </a:fld>
            <a:endParaRPr lang="en-US"/>
          </a:p>
        </p:txBody>
      </p:sp>
    </p:spTree>
    <p:extLst>
      <p:ext uri="{BB962C8B-B14F-4D97-AF65-F5344CB8AC3E}">
        <p14:creationId xmlns:p14="http://schemas.microsoft.com/office/powerpoint/2010/main" val="2649161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4.pn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jpe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9.png"/><Relationship Id="rId7"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4271" y="547145"/>
            <a:ext cx="8531678" cy="3663475"/>
          </a:xfrm>
        </p:spPr>
        <p:txBody>
          <a:bodyPr>
            <a:noAutofit/>
          </a:bodyPr>
          <a:lstStyle/>
          <a:p>
            <a:r>
              <a:rPr lang="en-CA" sz="4400" dirty="0">
                <a:latin typeface="Arial" panose="020B0604020202020204" pitchFamily="34" charset="0"/>
                <a:cs typeface="Arial" panose="020B0604020202020204" pitchFamily="34" charset="0"/>
              </a:rPr>
              <a:t>How can </a:t>
            </a:r>
            <a:br>
              <a:rPr lang="en-CA" sz="4400" dirty="0">
                <a:latin typeface="Arial" panose="020B0604020202020204" pitchFamily="34" charset="0"/>
                <a:cs typeface="Arial" panose="020B0604020202020204" pitchFamily="34" charset="0"/>
              </a:rPr>
            </a:br>
            <a:r>
              <a:rPr lang="en-CA" sz="4400" dirty="0">
                <a:solidFill>
                  <a:schemeClr val="accent2"/>
                </a:solidFill>
                <a:latin typeface="Arial" panose="020B0604020202020204" pitchFamily="34" charset="0"/>
                <a:cs typeface="Arial" panose="020B0604020202020204" pitchFamily="34" charset="0"/>
              </a:rPr>
              <a:t>population data science</a:t>
            </a:r>
            <a:br>
              <a:rPr lang="en-CA" sz="4400" dirty="0">
                <a:solidFill>
                  <a:schemeClr val="accent2"/>
                </a:solidFill>
                <a:latin typeface="Arial" panose="020B0604020202020204" pitchFamily="34" charset="0"/>
                <a:cs typeface="Arial" panose="020B0604020202020204" pitchFamily="34" charset="0"/>
              </a:rPr>
            </a:br>
            <a:r>
              <a:rPr lang="en-CA" sz="4400" dirty="0">
                <a:solidFill>
                  <a:schemeClr val="accent1">
                    <a:lumMod val="60000"/>
                    <a:lumOff val="40000"/>
                  </a:schemeClr>
                </a:solidFill>
                <a:latin typeface="Arial" panose="020B0604020202020204" pitchFamily="34" charset="0"/>
                <a:cs typeface="Arial" panose="020B0604020202020204" pitchFamily="34" charset="0"/>
              </a:rPr>
              <a:t>big health data </a:t>
            </a:r>
            <a:br>
              <a:rPr lang="en-CA" sz="4400" dirty="0">
                <a:latin typeface="Arial" panose="020B0604020202020204" pitchFamily="34" charset="0"/>
                <a:cs typeface="Arial" panose="020B0604020202020204" pitchFamily="34" charset="0"/>
              </a:rPr>
            </a:br>
            <a:r>
              <a:rPr lang="en-CA" sz="4400" dirty="0">
                <a:latin typeface="Arial" panose="020B0604020202020204" pitchFamily="34" charset="0"/>
                <a:cs typeface="Arial" panose="020B0604020202020204" pitchFamily="34" charset="0"/>
              </a:rPr>
              <a:t>make an impact on health(care) system(s)?</a:t>
            </a:r>
            <a:br>
              <a:rPr lang="en-CA"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481110" y="3906452"/>
            <a:ext cx="6858000" cy="1241822"/>
          </a:xfrm>
        </p:spPr>
        <p:txBody>
          <a:bodyPr/>
          <a:lstStyle/>
          <a:p>
            <a:r>
              <a:rPr lang="en-US" dirty="0">
                <a:latin typeface="Arial" panose="020B0604020202020204" pitchFamily="34" charset="0"/>
                <a:cs typeface="Arial" panose="020B0604020202020204" pitchFamily="34" charset="0"/>
              </a:rPr>
              <a:t>Andriy Koval</a:t>
            </a:r>
          </a:p>
          <a:p>
            <a:r>
              <a:rPr lang="en-US" dirty="0">
                <a:latin typeface="Arial" panose="020B0604020202020204" pitchFamily="34" charset="0"/>
                <a:cs typeface="Arial" panose="020B0604020202020204" pitchFamily="34" charset="0"/>
              </a:rPr>
              <a:t>Health System Impact Fellow</a:t>
            </a:r>
          </a:p>
        </p:txBody>
      </p:sp>
      <p:pic>
        <p:nvPicPr>
          <p:cNvPr id="5" name="Picture 4"/>
          <p:cNvPicPr>
            <a:picLocks noChangeAspect="1"/>
          </p:cNvPicPr>
          <p:nvPr/>
        </p:nvPicPr>
        <p:blipFill>
          <a:blip r:embed="rId3"/>
          <a:stretch>
            <a:fillRect/>
          </a:stretch>
        </p:blipFill>
        <p:spPr>
          <a:xfrm>
            <a:off x="4396844" y="5075211"/>
            <a:ext cx="2674155" cy="119381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05397" y="6071705"/>
            <a:ext cx="2333471" cy="48929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0934" y="5172649"/>
            <a:ext cx="1738040" cy="1096380"/>
          </a:xfrm>
          <a:prstGeom prst="rect">
            <a:avLst/>
          </a:prstGeom>
        </p:spPr>
      </p:pic>
      <p:pic>
        <p:nvPicPr>
          <p:cNvPr id="8" name="Picture 4" descr="Image result for vancouver island health authority"/>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438075" y="5422147"/>
            <a:ext cx="2087831" cy="94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714075"/>
      </p:ext>
    </p:extLst>
  </p:cSld>
  <p:clrMapOvr>
    <a:masterClrMapping/>
  </p:clrMapOvr>
  <mc:AlternateContent xmlns:mc="http://schemas.openxmlformats.org/markup-compatibility/2006" xmlns:p14="http://schemas.microsoft.com/office/powerpoint/2010/main">
    <mc:Choice Requires="p14">
      <p:transition p14:dur="100" advTm="8415">
        <p:cut/>
      </p:transition>
    </mc:Choice>
    <mc:Fallback xmlns="">
      <p:transition advTm="841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4181" y="3564115"/>
            <a:ext cx="4036926" cy="2370357"/>
          </a:xfrm>
          <a:prstGeom prst="rect">
            <a:avLst/>
          </a:prstGeom>
        </p:spPr>
      </p:pic>
      <p:grpSp>
        <p:nvGrpSpPr>
          <p:cNvPr id="8" name="Group 7"/>
          <p:cNvGrpSpPr/>
          <p:nvPr/>
        </p:nvGrpSpPr>
        <p:grpSpPr>
          <a:xfrm>
            <a:off x="7247911" y="2388724"/>
            <a:ext cx="4521376" cy="3969854"/>
            <a:chOff x="7019640" y="2236378"/>
            <a:chExt cx="4521376" cy="3969854"/>
          </a:xfrm>
        </p:grpSpPr>
        <p:pic>
          <p:nvPicPr>
            <p:cNvPr id="5" name="Picture 4"/>
            <p:cNvPicPr>
              <a:picLocks noChangeAspect="1"/>
            </p:cNvPicPr>
            <p:nvPr/>
          </p:nvPicPr>
          <p:blipFill>
            <a:blip r:embed="rId4"/>
            <a:stretch>
              <a:fillRect/>
            </a:stretch>
          </p:blipFill>
          <p:spPr>
            <a:xfrm>
              <a:off x="7019640" y="2236378"/>
              <a:ext cx="4521376" cy="3564003"/>
            </a:xfrm>
            <a:prstGeom prst="rect">
              <a:avLst/>
            </a:prstGeom>
          </p:spPr>
        </p:pic>
        <p:pic>
          <p:nvPicPr>
            <p:cNvPr id="7" name="Picture 6"/>
            <p:cNvPicPr>
              <a:picLocks noChangeAspect="1"/>
            </p:cNvPicPr>
            <p:nvPr/>
          </p:nvPicPr>
          <p:blipFill>
            <a:blip r:embed="rId5"/>
            <a:stretch>
              <a:fillRect/>
            </a:stretch>
          </p:blipFill>
          <p:spPr>
            <a:xfrm>
              <a:off x="7764569" y="5800381"/>
              <a:ext cx="3538738" cy="405851"/>
            </a:xfrm>
            <a:prstGeom prst="rect">
              <a:avLst/>
            </a:prstGeom>
          </p:spPr>
        </p:pic>
      </p:grpSp>
      <p:grpSp>
        <p:nvGrpSpPr>
          <p:cNvPr id="10" name="Group 9"/>
          <p:cNvGrpSpPr/>
          <p:nvPr/>
        </p:nvGrpSpPr>
        <p:grpSpPr>
          <a:xfrm>
            <a:off x="846830" y="101247"/>
            <a:ext cx="3821466" cy="3149028"/>
            <a:chOff x="4262059" y="25525"/>
            <a:chExt cx="3821466" cy="3149028"/>
          </a:xfrm>
        </p:grpSpPr>
        <p:pic>
          <p:nvPicPr>
            <p:cNvPr id="6" name="Picture 5"/>
            <p:cNvPicPr>
              <a:picLocks noChangeAspect="1"/>
            </p:cNvPicPr>
            <p:nvPr/>
          </p:nvPicPr>
          <p:blipFill>
            <a:blip r:embed="rId6"/>
            <a:stretch>
              <a:fillRect/>
            </a:stretch>
          </p:blipFill>
          <p:spPr>
            <a:xfrm>
              <a:off x="4262059" y="25525"/>
              <a:ext cx="3821466" cy="2916613"/>
            </a:xfrm>
            <a:prstGeom prst="rect">
              <a:avLst/>
            </a:prstGeom>
          </p:spPr>
        </p:pic>
        <p:pic>
          <p:nvPicPr>
            <p:cNvPr id="9" name="Picture 8"/>
            <p:cNvPicPr>
              <a:picLocks noChangeAspect="1"/>
            </p:cNvPicPr>
            <p:nvPr/>
          </p:nvPicPr>
          <p:blipFill>
            <a:blip r:embed="rId7"/>
            <a:stretch>
              <a:fillRect/>
            </a:stretch>
          </p:blipFill>
          <p:spPr>
            <a:xfrm>
              <a:off x="4357055" y="2709722"/>
              <a:ext cx="3031507" cy="464831"/>
            </a:xfrm>
            <a:prstGeom prst="rect">
              <a:avLst/>
            </a:prstGeom>
          </p:spPr>
        </p:pic>
      </p:grpSp>
      <p:sp>
        <p:nvSpPr>
          <p:cNvPr id="11" name="Bent Arrow 10"/>
          <p:cNvSpPr/>
          <p:nvPr/>
        </p:nvSpPr>
        <p:spPr>
          <a:xfrm rot="5400000">
            <a:off x="5551349" y="171084"/>
            <a:ext cx="626994" cy="4567460"/>
          </a:xfrm>
          <a:prstGeom prst="bentArrow">
            <a:avLst>
              <a:gd name="adj1" fmla="val 9662"/>
              <a:gd name="adj2" fmla="val 25000"/>
              <a:gd name="adj3" fmla="val 25000"/>
              <a:gd name="adj4" fmla="val 3863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8"/>
          <a:stretch>
            <a:fillRect/>
          </a:stretch>
        </p:blipFill>
        <p:spPr>
          <a:xfrm>
            <a:off x="6807145" y="2728311"/>
            <a:ext cx="485159" cy="4038238"/>
          </a:xfrm>
          <a:prstGeom prst="rect">
            <a:avLst/>
          </a:prstGeom>
        </p:spPr>
      </p:pic>
      <p:pic>
        <p:nvPicPr>
          <p:cNvPr id="14" name="Picture 13"/>
          <p:cNvPicPr>
            <a:picLocks noChangeAspect="1"/>
          </p:cNvPicPr>
          <p:nvPr/>
        </p:nvPicPr>
        <p:blipFill>
          <a:blip r:embed="rId9"/>
          <a:stretch>
            <a:fillRect/>
          </a:stretch>
        </p:blipFill>
        <p:spPr>
          <a:xfrm>
            <a:off x="8524435" y="6362213"/>
            <a:ext cx="2344193" cy="441439"/>
          </a:xfrm>
          <a:prstGeom prst="rect">
            <a:avLst/>
          </a:prstGeom>
        </p:spPr>
      </p:pic>
      <p:sp>
        <p:nvSpPr>
          <p:cNvPr id="15" name="TextBox 14"/>
          <p:cNvSpPr txBox="1"/>
          <p:nvPr/>
        </p:nvSpPr>
        <p:spPr>
          <a:xfrm>
            <a:off x="6973732" y="253812"/>
            <a:ext cx="5069733" cy="138499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Consider that there is a cohort of patients ( N = 1,304 ) who have been identified as having a form of SCHIZOPHRENIA.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How were they using health services? </a:t>
            </a:r>
          </a:p>
          <a:p>
            <a:r>
              <a:rPr lang="en-US" sz="1400" dirty="0">
                <a:latin typeface="Arial" panose="020B0604020202020204" pitchFamily="34" charset="0"/>
                <a:cs typeface="Arial" panose="020B0604020202020204" pitchFamily="34" charset="0"/>
              </a:rPr>
              <a:t>Which classes? </a:t>
            </a:r>
          </a:p>
          <a:p>
            <a:r>
              <a:rPr lang="en-US" sz="1400" dirty="0">
                <a:latin typeface="Arial" panose="020B0604020202020204" pitchFamily="34" charset="0"/>
                <a:cs typeface="Arial" panose="020B0604020202020204" pitchFamily="34" charset="0"/>
              </a:rPr>
              <a:t>How often? </a:t>
            </a:r>
            <a:endParaRPr lang="en-US" sz="1400" dirty="0"/>
          </a:p>
        </p:txBody>
      </p:sp>
    </p:spTree>
    <p:extLst>
      <p:ext uri="{BB962C8B-B14F-4D97-AF65-F5344CB8AC3E}">
        <p14:creationId xmlns:p14="http://schemas.microsoft.com/office/powerpoint/2010/main" val="1935500895"/>
      </p:ext>
    </p:extLst>
  </p:cSld>
  <p:clrMapOvr>
    <a:masterClrMapping/>
  </p:clrMapOvr>
  <mc:AlternateContent xmlns:mc="http://schemas.openxmlformats.org/markup-compatibility/2006" xmlns:p14="http://schemas.microsoft.com/office/powerpoint/2010/main">
    <mc:Choice Requires="p14">
      <p:transition p14:dur="100" advTm="19165">
        <p:cut/>
      </p:transition>
    </mc:Choice>
    <mc:Fallback xmlns="">
      <p:transition advTm="19165">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9" y="92484"/>
            <a:ext cx="10455797" cy="6765516"/>
          </a:xfrm>
          <a:prstGeom prst="rect">
            <a:avLst/>
          </a:prstGeom>
        </p:spPr>
      </p:pic>
      <p:sp>
        <p:nvSpPr>
          <p:cNvPr id="7" name="Rounded Rectangle 6"/>
          <p:cNvSpPr/>
          <p:nvPr/>
        </p:nvSpPr>
        <p:spPr>
          <a:xfrm>
            <a:off x="5165395" y="3475242"/>
            <a:ext cx="830291" cy="763571"/>
          </a:xfrm>
          <a:prstGeom prst="roundRect">
            <a:avLst/>
          </a:prstGeom>
          <a:noFill/>
          <a:ln w="127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47051417"/>
      </p:ext>
    </p:extLst>
  </p:cSld>
  <p:clrMapOvr>
    <a:masterClrMapping/>
  </p:clrMapOvr>
  <mc:AlternateContent xmlns:mc="http://schemas.openxmlformats.org/markup-compatibility/2006" xmlns:p14="http://schemas.microsoft.com/office/powerpoint/2010/main">
    <mc:Choice Requires="p14">
      <p:transition p14:dur="100" advTm="40964">
        <p:cut/>
      </p:transition>
    </mc:Choice>
    <mc:Fallback xmlns="">
      <p:transition advTm="40964">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609" y="70015"/>
            <a:ext cx="10490523" cy="6787985"/>
          </a:xfrm>
          <a:prstGeom prst="rect">
            <a:avLst/>
          </a:prstGeom>
        </p:spPr>
      </p:pic>
      <p:sp>
        <p:nvSpPr>
          <p:cNvPr id="4" name="Rounded Rectangle 3"/>
          <p:cNvSpPr/>
          <p:nvPr/>
        </p:nvSpPr>
        <p:spPr>
          <a:xfrm>
            <a:off x="5884383" y="2990863"/>
            <a:ext cx="1028973" cy="946287"/>
          </a:xfrm>
          <a:prstGeom prst="roundRect">
            <a:avLst/>
          </a:prstGeom>
          <a:noFill/>
          <a:ln w="127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84597932"/>
      </p:ext>
    </p:extLst>
  </p:cSld>
  <p:clrMapOvr>
    <a:masterClrMapping/>
  </p:clrMapOvr>
  <mc:AlternateContent xmlns:mc="http://schemas.openxmlformats.org/markup-compatibility/2006" xmlns:p14="http://schemas.microsoft.com/office/powerpoint/2010/main">
    <mc:Choice Requires="p14">
      <p:transition p14:dur="100" advTm="10968">
        <p:cut/>
      </p:transition>
    </mc:Choice>
    <mc:Fallback xmlns="">
      <p:transition advTm="10968">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46254" y="544653"/>
            <a:ext cx="5462292" cy="4795996"/>
            <a:chOff x="7019640" y="2236378"/>
            <a:chExt cx="4521376" cy="3969854"/>
          </a:xfrm>
        </p:grpSpPr>
        <p:pic>
          <p:nvPicPr>
            <p:cNvPr id="5" name="Picture 4"/>
            <p:cNvPicPr>
              <a:picLocks noChangeAspect="1"/>
            </p:cNvPicPr>
            <p:nvPr/>
          </p:nvPicPr>
          <p:blipFill>
            <a:blip r:embed="rId2"/>
            <a:stretch>
              <a:fillRect/>
            </a:stretch>
          </p:blipFill>
          <p:spPr>
            <a:xfrm>
              <a:off x="7019640" y="2236378"/>
              <a:ext cx="4521376" cy="3564003"/>
            </a:xfrm>
            <a:prstGeom prst="rect">
              <a:avLst/>
            </a:prstGeom>
          </p:spPr>
        </p:pic>
        <p:pic>
          <p:nvPicPr>
            <p:cNvPr id="6" name="Picture 5"/>
            <p:cNvPicPr>
              <a:picLocks noChangeAspect="1"/>
            </p:cNvPicPr>
            <p:nvPr/>
          </p:nvPicPr>
          <p:blipFill>
            <a:blip r:embed="rId3"/>
            <a:stretch>
              <a:fillRect/>
            </a:stretch>
          </p:blipFill>
          <p:spPr>
            <a:xfrm>
              <a:off x="7764569" y="5800381"/>
              <a:ext cx="3538738" cy="405851"/>
            </a:xfrm>
            <a:prstGeom prst="rect">
              <a:avLst/>
            </a:prstGeom>
          </p:spPr>
        </p:pic>
      </p:grpSp>
      <p:pic>
        <p:nvPicPr>
          <p:cNvPr id="7" name="Picture 6"/>
          <p:cNvPicPr>
            <a:picLocks noChangeAspect="1"/>
          </p:cNvPicPr>
          <p:nvPr/>
        </p:nvPicPr>
        <p:blipFill>
          <a:blip r:embed="rId4"/>
          <a:stretch>
            <a:fillRect/>
          </a:stretch>
        </p:blipFill>
        <p:spPr>
          <a:xfrm>
            <a:off x="510156" y="731112"/>
            <a:ext cx="586122" cy="4878611"/>
          </a:xfrm>
          <a:prstGeom prst="rect">
            <a:avLst/>
          </a:prstGeom>
        </p:spPr>
      </p:pic>
      <p:pic>
        <p:nvPicPr>
          <p:cNvPr id="8" name="Picture 7"/>
          <p:cNvPicPr>
            <a:picLocks noChangeAspect="1"/>
          </p:cNvPicPr>
          <p:nvPr/>
        </p:nvPicPr>
        <p:blipFill>
          <a:blip r:embed="rId5"/>
          <a:stretch>
            <a:fillRect/>
          </a:stretch>
        </p:blipFill>
        <p:spPr>
          <a:xfrm>
            <a:off x="3031122" y="5854304"/>
            <a:ext cx="2832028" cy="533304"/>
          </a:xfrm>
          <a:prstGeom prst="rect">
            <a:avLst/>
          </a:prstGeom>
        </p:spPr>
      </p:pic>
      <p:sp>
        <p:nvSpPr>
          <p:cNvPr id="9" name="Oval 8"/>
          <p:cNvSpPr/>
          <p:nvPr/>
        </p:nvSpPr>
        <p:spPr>
          <a:xfrm rot="900000">
            <a:off x="2763849" y="1933615"/>
            <a:ext cx="3027100" cy="1701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Oval 9"/>
          <p:cNvSpPr/>
          <p:nvPr/>
        </p:nvSpPr>
        <p:spPr>
          <a:xfrm>
            <a:off x="2705210" y="3394016"/>
            <a:ext cx="1883027" cy="1701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Oval 10"/>
          <p:cNvSpPr/>
          <p:nvPr/>
        </p:nvSpPr>
        <p:spPr>
          <a:xfrm>
            <a:off x="4601028" y="3394016"/>
            <a:ext cx="2230317" cy="1701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8167502" y="1850966"/>
            <a:ext cx="3648075" cy="3086100"/>
          </a:xfrm>
          <a:prstGeom prst="rect">
            <a:avLst/>
          </a:prstGeom>
        </p:spPr>
      </p:pic>
      <p:pic>
        <p:nvPicPr>
          <p:cNvPr id="13" name="Picture 12"/>
          <p:cNvPicPr>
            <a:picLocks noChangeAspect="1"/>
          </p:cNvPicPr>
          <p:nvPr/>
        </p:nvPicPr>
        <p:blipFill>
          <a:blip r:embed="rId3"/>
          <a:stretch>
            <a:fillRect/>
          </a:stretch>
        </p:blipFill>
        <p:spPr>
          <a:xfrm>
            <a:off x="8710945" y="4776368"/>
            <a:ext cx="3104632" cy="356064"/>
          </a:xfrm>
          <a:prstGeom prst="rect">
            <a:avLst/>
          </a:prstGeom>
        </p:spPr>
      </p:pic>
    </p:spTree>
    <p:extLst>
      <p:ext uri="{BB962C8B-B14F-4D97-AF65-F5344CB8AC3E}">
        <p14:creationId xmlns:p14="http://schemas.microsoft.com/office/powerpoint/2010/main" val="2363082914"/>
      </p:ext>
    </p:extLst>
  </p:cSld>
  <p:clrMapOvr>
    <a:masterClrMapping/>
  </p:clrMapOvr>
  <mc:AlternateContent xmlns:mc="http://schemas.openxmlformats.org/markup-compatibility/2006" xmlns:p14="http://schemas.microsoft.com/office/powerpoint/2010/main">
    <mc:Choice Requires="p14">
      <p:transition p14:dur="100" advTm="24771">
        <p:cut/>
      </p:transition>
    </mc:Choice>
    <mc:Fallback xmlns="">
      <p:transition advTm="24771">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279400"/>
            <a:ext cx="9144000" cy="5200650"/>
          </a:xfrm>
          <a:prstGeom prst="rect">
            <a:avLst/>
          </a:prstGeom>
        </p:spPr>
      </p:pic>
    </p:spTree>
    <p:extLst>
      <p:ext uri="{BB962C8B-B14F-4D97-AF65-F5344CB8AC3E}">
        <p14:creationId xmlns:p14="http://schemas.microsoft.com/office/powerpoint/2010/main" val="2801980860"/>
      </p:ext>
    </p:extLst>
  </p:cSld>
  <p:clrMapOvr>
    <a:masterClrMapping/>
  </p:clrMapOvr>
  <mc:AlternateContent xmlns:mc="http://schemas.openxmlformats.org/markup-compatibility/2006" xmlns:p14="http://schemas.microsoft.com/office/powerpoint/2010/main">
    <mc:Choice Requires="p14">
      <p:transition spd="slow" p14:dur="2000" advTm="3258"/>
    </mc:Choice>
    <mc:Fallback xmlns="">
      <p:transition spd="slow" advTm="32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700" y="279400"/>
            <a:ext cx="9144000" cy="5200650"/>
          </a:xfrm>
          <a:prstGeom prst="rect">
            <a:avLst/>
          </a:prstGeom>
        </p:spPr>
      </p:pic>
      <p:pic>
        <p:nvPicPr>
          <p:cNvPr id="2" name="Picture 1"/>
          <p:cNvPicPr>
            <a:picLocks noChangeAspect="1"/>
          </p:cNvPicPr>
          <p:nvPr/>
        </p:nvPicPr>
        <p:blipFill>
          <a:blip r:embed="rId4"/>
          <a:stretch>
            <a:fillRect/>
          </a:stretch>
        </p:blipFill>
        <p:spPr>
          <a:xfrm>
            <a:off x="2351568" y="1498600"/>
            <a:ext cx="9510231" cy="5111749"/>
          </a:xfrm>
          <a:prstGeom prst="rect">
            <a:avLst/>
          </a:prstGeom>
        </p:spPr>
      </p:pic>
      <p:pic>
        <p:nvPicPr>
          <p:cNvPr id="5" name="Picture 4"/>
          <p:cNvPicPr>
            <a:picLocks noChangeAspect="1"/>
          </p:cNvPicPr>
          <p:nvPr/>
        </p:nvPicPr>
        <p:blipFill>
          <a:blip r:embed="rId5"/>
          <a:stretch>
            <a:fillRect/>
          </a:stretch>
        </p:blipFill>
        <p:spPr>
          <a:xfrm>
            <a:off x="522264" y="518524"/>
            <a:ext cx="5377682" cy="5740400"/>
          </a:xfrm>
          <a:prstGeom prst="rect">
            <a:avLst/>
          </a:prstGeom>
        </p:spPr>
      </p:pic>
      <p:pic>
        <p:nvPicPr>
          <p:cNvPr id="6" name="Picture 5"/>
          <p:cNvPicPr>
            <a:picLocks noChangeAspect="1"/>
          </p:cNvPicPr>
          <p:nvPr/>
        </p:nvPicPr>
        <p:blipFill>
          <a:blip r:embed="rId6"/>
          <a:stretch>
            <a:fillRect/>
          </a:stretch>
        </p:blipFill>
        <p:spPr>
          <a:xfrm>
            <a:off x="6945312" y="168863"/>
            <a:ext cx="4930775" cy="4999449"/>
          </a:xfrm>
          <a:prstGeom prst="rect">
            <a:avLst/>
          </a:prstGeom>
        </p:spPr>
      </p:pic>
      <p:pic>
        <p:nvPicPr>
          <p:cNvPr id="7" name="Picture 6"/>
          <p:cNvPicPr>
            <a:picLocks noChangeAspect="1"/>
          </p:cNvPicPr>
          <p:nvPr/>
        </p:nvPicPr>
        <p:blipFill>
          <a:blip r:embed="rId7"/>
          <a:stretch>
            <a:fillRect/>
          </a:stretch>
        </p:blipFill>
        <p:spPr>
          <a:xfrm>
            <a:off x="5402594" y="1689100"/>
            <a:ext cx="6357990" cy="5549900"/>
          </a:xfrm>
          <a:prstGeom prst="rect">
            <a:avLst/>
          </a:prstGeom>
        </p:spPr>
      </p:pic>
      <p:pic>
        <p:nvPicPr>
          <p:cNvPr id="8" name="Picture 7"/>
          <p:cNvPicPr>
            <a:picLocks noChangeAspect="1"/>
          </p:cNvPicPr>
          <p:nvPr/>
        </p:nvPicPr>
        <p:blipFill>
          <a:blip r:embed="rId8"/>
          <a:stretch>
            <a:fillRect/>
          </a:stretch>
        </p:blipFill>
        <p:spPr>
          <a:xfrm>
            <a:off x="1440104" y="635278"/>
            <a:ext cx="5597525" cy="5975071"/>
          </a:xfrm>
          <a:prstGeom prst="rect">
            <a:avLst/>
          </a:prstGeom>
        </p:spPr>
      </p:pic>
      <p:pic>
        <p:nvPicPr>
          <p:cNvPr id="9" name="Picture 8"/>
          <p:cNvPicPr>
            <a:picLocks noChangeAspect="1"/>
          </p:cNvPicPr>
          <p:nvPr/>
        </p:nvPicPr>
        <p:blipFill>
          <a:blip r:embed="rId8"/>
          <a:stretch>
            <a:fillRect/>
          </a:stretch>
        </p:blipFill>
        <p:spPr>
          <a:xfrm>
            <a:off x="4731015" y="167099"/>
            <a:ext cx="5597525" cy="5975071"/>
          </a:xfrm>
          <a:prstGeom prst="rect">
            <a:avLst/>
          </a:prstGeom>
        </p:spPr>
      </p:pic>
      <p:pic>
        <p:nvPicPr>
          <p:cNvPr id="10" name="Picture 9"/>
          <p:cNvPicPr>
            <a:picLocks noChangeAspect="1"/>
          </p:cNvPicPr>
          <p:nvPr/>
        </p:nvPicPr>
        <p:blipFill>
          <a:blip r:embed="rId5"/>
          <a:stretch>
            <a:fillRect/>
          </a:stretch>
        </p:blipFill>
        <p:spPr>
          <a:xfrm>
            <a:off x="2003845" y="832850"/>
            <a:ext cx="5377682" cy="5740400"/>
          </a:xfrm>
          <a:prstGeom prst="rect">
            <a:avLst/>
          </a:prstGeom>
        </p:spPr>
      </p:pic>
      <p:pic>
        <p:nvPicPr>
          <p:cNvPr id="11" name="Picture 10"/>
          <p:cNvPicPr>
            <a:picLocks noChangeAspect="1"/>
          </p:cNvPicPr>
          <p:nvPr/>
        </p:nvPicPr>
        <p:blipFill>
          <a:blip r:embed="rId6"/>
          <a:stretch>
            <a:fillRect/>
          </a:stretch>
        </p:blipFill>
        <p:spPr>
          <a:xfrm>
            <a:off x="2062721" y="-539308"/>
            <a:ext cx="7748151" cy="7856064"/>
          </a:xfrm>
          <a:prstGeom prst="rect">
            <a:avLst/>
          </a:prstGeom>
        </p:spPr>
      </p:pic>
    </p:spTree>
    <p:custDataLst>
      <p:tags r:id="rId1"/>
    </p:custDataLst>
    <p:extLst>
      <p:ext uri="{BB962C8B-B14F-4D97-AF65-F5344CB8AC3E}">
        <p14:creationId xmlns:p14="http://schemas.microsoft.com/office/powerpoint/2010/main" val="1764717741"/>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749279" y="223322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pic>
        <p:nvPicPr>
          <p:cNvPr id="19" name="Picture 18"/>
          <p:cNvPicPr>
            <a:picLocks noChangeAspect="1"/>
          </p:cNvPicPr>
          <p:nvPr/>
        </p:nvPicPr>
        <p:blipFill>
          <a:blip r:embed="rId3"/>
          <a:stretch>
            <a:fillRect/>
          </a:stretch>
        </p:blipFill>
        <p:spPr>
          <a:xfrm>
            <a:off x="368995" y="11096"/>
            <a:ext cx="11333540" cy="6846904"/>
          </a:xfrm>
          <a:prstGeom prst="rect">
            <a:avLst/>
          </a:prstGeom>
        </p:spPr>
      </p:pic>
      <p:sp>
        <p:nvSpPr>
          <p:cNvPr id="3" name="Slide Number Placeholder 2"/>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16</a:t>
            </a:fld>
            <a:endParaRPr lang="en-US" dirty="0">
              <a:solidFill>
                <a:prstClr val="black">
                  <a:tint val="75000"/>
                </a:prstClr>
              </a:solidFill>
              <a:latin typeface="Calibri" panose="020F0502020204030204"/>
            </a:endParaRPr>
          </a:p>
        </p:txBody>
      </p:sp>
      <p:sp>
        <p:nvSpPr>
          <p:cNvPr id="7" name="Rectangle 1"/>
          <p:cNvSpPr>
            <a:spLocks noChangeArrowheads="1"/>
          </p:cNvSpPr>
          <p:nvPr/>
        </p:nvSpPr>
        <p:spPr bwMode="auto">
          <a:xfrm>
            <a:off x="4709978" y="193802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spTree>
    <p:extLst>
      <p:ext uri="{BB962C8B-B14F-4D97-AF65-F5344CB8AC3E}">
        <p14:creationId xmlns:p14="http://schemas.microsoft.com/office/powerpoint/2010/main" val="2023462659"/>
      </p:ext>
    </p:extLst>
  </p:cSld>
  <p:clrMapOvr>
    <a:masterClrMapping/>
  </p:clrMapOvr>
  <mc:AlternateContent xmlns:mc="http://schemas.openxmlformats.org/markup-compatibility/2006" xmlns:p14="http://schemas.microsoft.com/office/powerpoint/2010/main">
    <mc:Choice Requires="p14">
      <p:transition p14:dur="100" advTm="17043">
        <p:cut/>
      </p:transition>
    </mc:Choice>
    <mc:Fallback xmlns="">
      <p:transition advTm="17043">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172677" y="995048"/>
            <a:ext cx="2361584" cy="4671234"/>
            <a:chOff x="4596284" y="143403"/>
            <a:chExt cx="1932839" cy="3823172"/>
          </a:xfrm>
        </p:grpSpPr>
        <p:pic>
          <p:nvPicPr>
            <p:cNvPr id="8" name="Picture 4" descr="Image result for vancouver island health authority"/>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96284" y="143403"/>
              <a:ext cx="1932839" cy="873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4935238" y="1485414"/>
              <a:ext cx="1416265" cy="2075083"/>
            </a:xfrm>
            <a:prstGeom prst="rect">
              <a:avLst/>
            </a:prstGeom>
          </p:spPr>
        </p:pic>
        <p:sp>
          <p:nvSpPr>
            <p:cNvPr id="10" name="TextBox 9"/>
            <p:cNvSpPr txBox="1"/>
            <p:nvPr/>
          </p:nvSpPr>
          <p:spPr>
            <a:xfrm>
              <a:off x="4935238" y="3639105"/>
              <a:ext cx="1463536" cy="327470"/>
            </a:xfrm>
            <a:prstGeom prst="rect">
              <a:avLst/>
            </a:prstGeom>
            <a:noFill/>
          </p:spPr>
          <p:txBody>
            <a:bodyPr wrap="square" rtlCol="0">
              <a:spAutoFit/>
            </a:bodyPr>
            <a:lstStyle/>
            <a:p>
              <a:pPr algn="ctr" defTabSz="685800"/>
              <a:r>
                <a:rPr lang="en-CA" sz="2000" dirty="0">
                  <a:solidFill>
                    <a:prstClr val="black"/>
                  </a:solidFill>
                  <a:latin typeface="Arial" panose="020B0604020202020204" pitchFamily="34" charset="0"/>
                  <a:cs typeface="Arial" panose="020B0604020202020204" pitchFamily="34" charset="0"/>
                </a:rPr>
                <a:t>Ken Moselle</a:t>
              </a:r>
            </a:p>
          </p:txBody>
        </p:sp>
      </p:grpSp>
      <p:pic>
        <p:nvPicPr>
          <p:cNvPr id="5" name="Picture 4"/>
          <p:cNvPicPr>
            <a:picLocks noChangeAspect="1"/>
          </p:cNvPicPr>
          <p:nvPr/>
        </p:nvPicPr>
        <p:blipFill>
          <a:blip r:embed="rId4"/>
          <a:stretch>
            <a:fillRect/>
          </a:stretch>
        </p:blipFill>
        <p:spPr>
          <a:xfrm>
            <a:off x="5264331" y="950984"/>
            <a:ext cx="3393373" cy="151489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8260" y="520087"/>
            <a:ext cx="2265136" cy="474961"/>
          </a:xfrm>
          <a:prstGeom prst="rect">
            <a:avLst/>
          </a:prstGeom>
        </p:spPr>
      </p:pic>
      <p:grpSp>
        <p:nvGrpSpPr>
          <p:cNvPr id="11" name="Group 10"/>
          <p:cNvGrpSpPr/>
          <p:nvPr/>
        </p:nvGrpSpPr>
        <p:grpSpPr>
          <a:xfrm>
            <a:off x="6226118" y="2541736"/>
            <a:ext cx="2156762" cy="3124545"/>
            <a:chOff x="9356563" y="3322952"/>
            <a:chExt cx="2353601" cy="3409710"/>
          </a:xfrm>
        </p:grpSpPr>
        <p:pic>
          <p:nvPicPr>
            <p:cNvPr id="12" name="Picture 11"/>
            <p:cNvPicPr>
              <a:picLocks noChangeAspect="1"/>
            </p:cNvPicPr>
            <p:nvPr/>
          </p:nvPicPr>
          <p:blipFill>
            <a:blip r:embed="rId6"/>
            <a:stretch>
              <a:fillRect/>
            </a:stretch>
          </p:blipFill>
          <p:spPr>
            <a:xfrm>
              <a:off x="9356563" y="3322952"/>
              <a:ext cx="2353601" cy="2811526"/>
            </a:xfrm>
            <a:prstGeom prst="rect">
              <a:avLst/>
            </a:prstGeom>
          </p:spPr>
        </p:pic>
        <p:sp>
          <p:nvSpPr>
            <p:cNvPr id="13" name="TextBox 12"/>
            <p:cNvSpPr txBox="1"/>
            <p:nvPr/>
          </p:nvSpPr>
          <p:spPr>
            <a:xfrm>
              <a:off x="9596765" y="6296036"/>
              <a:ext cx="1873197" cy="436626"/>
            </a:xfrm>
            <a:prstGeom prst="rect">
              <a:avLst/>
            </a:prstGeom>
            <a:noFill/>
          </p:spPr>
          <p:txBody>
            <a:bodyPr wrap="square" rtlCol="0">
              <a:spAutoFit/>
            </a:bodyPr>
            <a:lstStyle/>
            <a:p>
              <a:pPr algn="ctr" defTabSz="685800"/>
              <a:r>
                <a:rPr lang="en-CA" sz="2000" dirty="0">
                  <a:solidFill>
                    <a:prstClr val="black"/>
                  </a:solidFill>
                  <a:latin typeface="Arial" panose="020B0604020202020204" pitchFamily="34" charset="0"/>
                  <a:cs typeface="Arial" panose="020B0604020202020204" pitchFamily="34" charset="0"/>
                </a:rPr>
                <a:t>Kate </a:t>
              </a:r>
              <a:r>
                <a:rPr lang="en-CA" sz="2000" dirty="0" err="1">
                  <a:solidFill>
                    <a:prstClr val="black"/>
                  </a:solidFill>
                  <a:latin typeface="Arial" panose="020B0604020202020204" pitchFamily="34" charset="0"/>
                  <a:cs typeface="Arial" panose="020B0604020202020204" pitchFamily="34" charset="0"/>
                </a:rPr>
                <a:t>Smolina</a:t>
              </a:r>
              <a:endParaRPr lang="en-CA" sz="2000" dirty="0">
                <a:solidFill>
                  <a:prstClr val="black"/>
                </a:solidFill>
                <a:latin typeface="Arial" panose="020B0604020202020204" pitchFamily="34" charset="0"/>
                <a:cs typeface="Arial" panose="020B0604020202020204" pitchFamily="34" charset="0"/>
              </a:endParaRPr>
            </a:p>
          </p:txBody>
        </p:sp>
      </p:grpSp>
      <p:sp>
        <p:nvSpPr>
          <p:cNvPr id="17" name="Title 1"/>
          <p:cNvSpPr>
            <a:spLocks noGrp="1"/>
          </p:cNvSpPr>
          <p:nvPr>
            <p:ph type="title"/>
          </p:nvPr>
        </p:nvSpPr>
        <p:spPr>
          <a:xfrm>
            <a:off x="320607" y="395806"/>
            <a:ext cx="5132680" cy="555172"/>
          </a:xfrm>
        </p:spPr>
        <p:txBody>
          <a:bodyPr>
            <a:noAutofit/>
          </a:bodyPr>
          <a:lstStyle/>
          <a:p>
            <a:r>
              <a:rPr lang="en-US" dirty="0">
                <a:latin typeface="Calibri" panose="020F0502020204030204" pitchFamily="34" charset="0"/>
                <a:cs typeface="Calibri" panose="020F0502020204030204" pitchFamily="34" charset="0"/>
              </a:rPr>
              <a:t>Acknowledgements</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240" y="1870212"/>
            <a:ext cx="4289367" cy="2705793"/>
          </a:xfrm>
          <a:prstGeom prst="rect">
            <a:avLst/>
          </a:prstGeom>
        </p:spPr>
      </p:pic>
      <p:sp>
        <p:nvSpPr>
          <p:cNvPr id="19" name="TextBox 18"/>
          <p:cNvSpPr txBox="1"/>
          <p:nvPr/>
        </p:nvSpPr>
        <p:spPr>
          <a:xfrm>
            <a:off x="819227" y="5266171"/>
            <a:ext cx="4073380" cy="400110"/>
          </a:xfrm>
          <a:prstGeom prst="rect">
            <a:avLst/>
          </a:prstGeom>
          <a:noFill/>
        </p:spPr>
        <p:txBody>
          <a:bodyPr wrap="square" rtlCol="0">
            <a:spAutoFit/>
          </a:bodyPr>
          <a:lstStyle/>
          <a:p>
            <a:pPr algn="ctr" defTabSz="685800"/>
            <a:r>
              <a:rPr lang="en-CA" sz="2000" dirty="0">
                <a:solidFill>
                  <a:prstClr val="black"/>
                </a:solidFill>
                <a:latin typeface="Arial" panose="020B0604020202020204" pitchFamily="34" charset="0"/>
                <a:cs typeface="Arial" panose="020B0604020202020204" pitchFamily="34" charset="0"/>
              </a:rPr>
              <a:t>Health System Impact Fellowship</a:t>
            </a:r>
          </a:p>
        </p:txBody>
      </p:sp>
    </p:spTree>
    <p:extLst>
      <p:ext uri="{BB962C8B-B14F-4D97-AF65-F5344CB8AC3E}">
        <p14:creationId xmlns:p14="http://schemas.microsoft.com/office/powerpoint/2010/main" val="38426326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0"/>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18</a:t>
            </a:fld>
            <a:endParaRPr lang="en-US">
              <a:solidFill>
                <a:prstClr val="black">
                  <a:tint val="75000"/>
                </a:prstClr>
              </a:solidFill>
              <a:latin typeface="Calibri" panose="020F0502020204030204"/>
            </a:endParaRPr>
          </a:p>
        </p:txBody>
      </p:sp>
      <p:sp>
        <p:nvSpPr>
          <p:cNvPr id="35" name="TextBox 34"/>
          <p:cNvSpPr txBox="1"/>
          <p:nvPr/>
        </p:nvSpPr>
        <p:spPr>
          <a:xfrm>
            <a:off x="3267277" y="5248825"/>
            <a:ext cx="1841899" cy="3771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John Tukey</a:t>
            </a:r>
          </a:p>
        </p:txBody>
      </p:sp>
      <p:sp>
        <p:nvSpPr>
          <p:cNvPr id="36" name="TextBox 35"/>
          <p:cNvSpPr txBox="1"/>
          <p:nvPr/>
        </p:nvSpPr>
        <p:spPr>
          <a:xfrm>
            <a:off x="6204031" y="5248825"/>
            <a:ext cx="1881004" cy="3693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Edward </a:t>
            </a:r>
            <a:r>
              <a:rPr lang="en-CA" dirty="0" err="1">
                <a:solidFill>
                  <a:prstClr val="black"/>
                </a:solidFill>
                <a:latin typeface="Arial" panose="020B0604020202020204" pitchFamily="34" charset="0"/>
                <a:cs typeface="Arial" panose="020B0604020202020204" pitchFamily="34" charset="0"/>
              </a:rPr>
              <a:t>Tufte</a:t>
            </a:r>
            <a:endParaRPr lang="en-CA" dirty="0">
              <a:solidFill>
                <a:prstClr val="black"/>
              </a:solidFill>
              <a:latin typeface="Arial" panose="020B0604020202020204" pitchFamily="34" charset="0"/>
              <a:cs typeface="Arial" panose="020B0604020202020204" pitchFamily="34" charset="0"/>
            </a:endParaRPr>
          </a:p>
        </p:txBody>
      </p:sp>
      <p:pic>
        <p:nvPicPr>
          <p:cNvPr id="4102" name="Picture 6" descr="Image result for Yihui Xi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81110" y="2397060"/>
            <a:ext cx="2590378" cy="259037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8981110" y="5248825"/>
            <a:ext cx="2534637" cy="3771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Hadley Wickham</a:t>
            </a:r>
          </a:p>
        </p:txBody>
      </p:sp>
      <p:pic>
        <p:nvPicPr>
          <p:cNvPr id="15" name="Picture 14"/>
          <p:cNvPicPr>
            <a:picLocks noChangeAspect="1"/>
          </p:cNvPicPr>
          <p:nvPr/>
        </p:nvPicPr>
        <p:blipFill>
          <a:blip r:embed="rId4"/>
          <a:stretch>
            <a:fillRect/>
          </a:stretch>
        </p:blipFill>
        <p:spPr>
          <a:xfrm>
            <a:off x="3124239" y="2153652"/>
            <a:ext cx="2127976" cy="2875508"/>
          </a:xfrm>
          <a:prstGeom prst="rect">
            <a:avLst/>
          </a:prstGeom>
        </p:spPr>
      </p:pic>
      <p:sp>
        <p:nvSpPr>
          <p:cNvPr id="42" name="TextBox 41"/>
          <p:cNvSpPr txBox="1"/>
          <p:nvPr/>
        </p:nvSpPr>
        <p:spPr>
          <a:xfrm>
            <a:off x="485464" y="5248825"/>
            <a:ext cx="1997203" cy="3771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Andreas Vesalius</a:t>
            </a:r>
          </a:p>
        </p:txBody>
      </p:sp>
      <p:pic>
        <p:nvPicPr>
          <p:cNvPr id="16" name="Picture 15"/>
          <p:cNvPicPr>
            <a:picLocks noChangeAspect="1"/>
          </p:cNvPicPr>
          <p:nvPr/>
        </p:nvPicPr>
        <p:blipFill>
          <a:blip r:embed="rId5"/>
          <a:stretch>
            <a:fillRect/>
          </a:stretch>
        </p:blipFill>
        <p:spPr>
          <a:xfrm>
            <a:off x="480065" y="2163904"/>
            <a:ext cx="2208589" cy="2855005"/>
          </a:xfrm>
          <a:prstGeom prst="rect">
            <a:avLst/>
          </a:prstGeom>
        </p:spPr>
      </p:pic>
      <p:pic>
        <p:nvPicPr>
          <p:cNvPr id="17" name="Picture 16"/>
          <p:cNvPicPr>
            <a:picLocks noChangeAspect="1"/>
          </p:cNvPicPr>
          <p:nvPr/>
        </p:nvPicPr>
        <p:blipFill>
          <a:blip r:embed="rId6"/>
          <a:stretch>
            <a:fillRect/>
          </a:stretch>
        </p:blipFill>
        <p:spPr>
          <a:xfrm>
            <a:off x="5665569" y="2163904"/>
            <a:ext cx="3136750" cy="2855005"/>
          </a:xfrm>
          <a:prstGeom prst="rect">
            <a:avLst/>
          </a:prstGeom>
        </p:spPr>
      </p:pic>
      <p:sp>
        <p:nvSpPr>
          <p:cNvPr id="70" name="Title 1"/>
          <p:cNvSpPr>
            <a:spLocks noGrp="1"/>
          </p:cNvSpPr>
          <p:nvPr>
            <p:ph type="title"/>
          </p:nvPr>
        </p:nvSpPr>
        <p:spPr>
          <a:xfrm>
            <a:off x="537176" y="699004"/>
            <a:ext cx="9144000" cy="555172"/>
          </a:xfrm>
        </p:spPr>
        <p:txBody>
          <a:bodyPr>
            <a:noAutofit/>
          </a:bodyPr>
          <a:lstStyle/>
          <a:p>
            <a:r>
              <a:rPr lang="en-US" dirty="0">
                <a:latin typeface="Calibri" panose="020F0502020204030204" pitchFamily="34" charset="0"/>
                <a:cs typeface="Calibri" panose="020F0502020204030204" pitchFamily="34" charset="0"/>
              </a:rPr>
              <a:t>Shoulders to stand on</a:t>
            </a:r>
          </a:p>
        </p:txBody>
      </p:sp>
    </p:spTree>
    <p:extLst>
      <p:ext uri="{BB962C8B-B14F-4D97-AF65-F5344CB8AC3E}">
        <p14:creationId xmlns:p14="http://schemas.microsoft.com/office/powerpoint/2010/main" val="3666316322"/>
      </p:ext>
    </p:extLst>
  </p:cSld>
  <p:clrMapOvr>
    <a:masterClrMapping/>
  </p:clrMapOvr>
  <mc:AlternateContent xmlns:mc="http://schemas.openxmlformats.org/markup-compatibility/2006" xmlns:p14="http://schemas.microsoft.com/office/powerpoint/2010/main">
    <mc:Choice Requires="p14">
      <p:transition p14:dur="100" advTm="10670">
        <p:cut/>
      </p:transition>
    </mc:Choice>
    <mc:Fallback xmlns="">
      <p:transition advTm="10670">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49573277"/>
      </p:ext>
    </p:extLst>
  </p:cSld>
  <p:clrMapOvr>
    <a:masterClrMapping/>
  </p:clrMapOvr>
  <mc:AlternateContent xmlns:mc="http://schemas.openxmlformats.org/markup-compatibility/2006" xmlns:p14="http://schemas.microsoft.com/office/powerpoint/2010/main">
    <mc:Choice Requires="p14">
      <p:transition p14:dur="100" advTm="315">
        <p:cut/>
      </p:transition>
    </mc:Choice>
    <mc:Fallback xmlns="">
      <p:transition advTm="315">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Plan for today</a:t>
            </a:r>
          </a:p>
        </p:txBody>
      </p:sp>
      <p:sp>
        <p:nvSpPr>
          <p:cNvPr id="3" name="Content Placeholder 2"/>
          <p:cNvSpPr>
            <a:spLocks noGrp="1"/>
          </p:cNvSpPr>
          <p:nvPr>
            <p:ph idx="1"/>
          </p:nvPr>
        </p:nvSpPr>
        <p:spPr/>
        <p:txBody>
          <a:bodyPr>
            <a:normAutofit/>
          </a:bodyPr>
          <a:lstStyle/>
          <a:p>
            <a:r>
              <a:rPr lang="en-US" sz="4000" dirty="0">
                <a:latin typeface="Arial" panose="020B0604020202020204" pitchFamily="34" charset="0"/>
                <a:cs typeface="Arial" panose="020B0604020202020204" pitchFamily="34" charset="0"/>
              </a:rPr>
              <a:t> A sketch to set the stage</a:t>
            </a:r>
          </a:p>
          <a:p>
            <a:r>
              <a:rPr lang="en-US" sz="4000" dirty="0">
                <a:latin typeface="Arial" panose="020B0604020202020204" pitchFamily="34" charset="0"/>
                <a:cs typeface="Arial" panose="020B0604020202020204" pitchFamily="34" charset="0"/>
              </a:rPr>
              <a:t>5 things</a:t>
            </a:r>
          </a:p>
          <a:p>
            <a:r>
              <a:rPr lang="en-US" sz="4000" dirty="0">
                <a:latin typeface="Arial" panose="020B0604020202020204" pitchFamily="34" charset="0"/>
                <a:cs typeface="Arial" panose="020B0604020202020204" pitchFamily="34" charset="0"/>
              </a:rPr>
              <a:t>2 graphs</a:t>
            </a:r>
          </a:p>
          <a:p>
            <a:r>
              <a:rPr lang="en-US" sz="4000" dirty="0">
                <a:latin typeface="Arial" panose="020B0604020202020204" pitchFamily="34" charset="0"/>
                <a:cs typeface="Arial" panose="020B0604020202020204" pitchFamily="34" charset="0"/>
              </a:rPr>
              <a:t>5 things again</a:t>
            </a:r>
          </a:p>
        </p:txBody>
      </p:sp>
    </p:spTree>
    <p:extLst>
      <p:ext uri="{BB962C8B-B14F-4D97-AF65-F5344CB8AC3E}">
        <p14:creationId xmlns:p14="http://schemas.microsoft.com/office/powerpoint/2010/main" val="2829538687"/>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t="-1" b="354"/>
          <a:stretch/>
        </p:blipFill>
        <p:spPr>
          <a:xfrm>
            <a:off x="804321" y="166374"/>
            <a:ext cx="10850270" cy="6081692"/>
          </a:xfrm>
          <a:prstGeom prst="rect">
            <a:avLst/>
          </a:prstGeom>
        </p:spPr>
      </p:pic>
      <p:sp>
        <p:nvSpPr>
          <p:cNvPr id="11" name="Slide Number Placeholder 10"/>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20</a:t>
            </a:fld>
            <a:endParaRPr lang="en-US">
              <a:solidFill>
                <a:prstClr val="black">
                  <a:tint val="75000"/>
                </a:prstClr>
              </a:solidFill>
              <a:latin typeface="Calibri" panose="020F0502020204030204"/>
            </a:endParaRPr>
          </a:p>
        </p:txBody>
      </p:sp>
      <p:sp>
        <p:nvSpPr>
          <p:cNvPr id="49" name="Title 1"/>
          <p:cNvSpPr>
            <a:spLocks noGrp="1"/>
          </p:cNvSpPr>
          <p:nvPr>
            <p:ph type="title"/>
          </p:nvPr>
        </p:nvSpPr>
        <p:spPr>
          <a:xfrm>
            <a:off x="250867" y="4947660"/>
            <a:ext cx="3190164" cy="555172"/>
          </a:xfrm>
        </p:spPr>
        <p:txBody>
          <a:bodyPr>
            <a:noAutofit/>
          </a:bodyPr>
          <a:lstStyle/>
          <a:p>
            <a:r>
              <a:rPr lang="en-US" sz="2400" dirty="0">
                <a:solidFill>
                  <a:srgbClr val="FF0000"/>
                </a:solidFill>
                <a:latin typeface="Arial" panose="020B0604020202020204" pitchFamily="34" charset="0"/>
                <a:cs typeface="Arial" panose="020B0604020202020204" pitchFamily="34" charset="0"/>
              </a:rPr>
              <a:t>Model </a:t>
            </a:r>
            <a:br>
              <a:rPr lang="en-US" sz="2400" dirty="0">
                <a:solidFill>
                  <a:srgbClr val="FF0000"/>
                </a:solidFill>
                <a:latin typeface="Arial" panose="020B0604020202020204" pitchFamily="34" charset="0"/>
                <a:cs typeface="Arial" panose="020B0604020202020204" pitchFamily="34" charset="0"/>
              </a:rPr>
            </a:br>
            <a:r>
              <a:rPr lang="en-US" sz="2400" dirty="0">
                <a:solidFill>
                  <a:srgbClr val="FF0000"/>
                </a:solidFill>
                <a:latin typeface="Arial" panose="020B0604020202020204" pitchFamily="34" charset="0"/>
                <a:cs typeface="Arial" panose="020B0604020202020204" pitchFamily="34" charset="0"/>
              </a:rPr>
              <a:t>Manifestations</a:t>
            </a:r>
          </a:p>
        </p:txBody>
      </p:sp>
    </p:spTree>
    <p:extLst>
      <p:ext uri="{BB962C8B-B14F-4D97-AF65-F5344CB8AC3E}">
        <p14:creationId xmlns:p14="http://schemas.microsoft.com/office/powerpoint/2010/main" val="3133540100"/>
      </p:ext>
    </p:extLst>
  </p:cSld>
  <p:clrMapOvr>
    <a:masterClrMapping/>
  </p:clrMapOvr>
  <mc:AlternateContent xmlns:mc="http://schemas.openxmlformats.org/markup-compatibility/2006" xmlns:p14="http://schemas.microsoft.com/office/powerpoint/2010/main">
    <mc:Choice Requires="p14">
      <p:transition p14:dur="100" advTm="1156">
        <p:cut/>
      </p:transition>
    </mc:Choice>
    <mc:Fallback xmlns="">
      <p:transition advTm="1156">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13444" y="1512600"/>
            <a:ext cx="5394210" cy="406244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299506" y="3836616"/>
            <a:ext cx="1533561" cy="507831"/>
          </a:xfrm>
          <a:prstGeom prst="rect">
            <a:avLst/>
          </a:prstGeom>
          <a:noFill/>
        </p:spPr>
        <p:txBody>
          <a:bodyPr wrap="none" rtlCol="0">
            <a:spAutoFit/>
          </a:bodyPr>
          <a:lstStyle/>
          <a:p>
            <a:pPr algn="ctr" defTabSz="685800"/>
            <a:r>
              <a:rPr lang="en-CA" sz="1350" dirty="0">
                <a:solidFill>
                  <a:srgbClr val="FF0000"/>
                </a:solidFill>
                <a:latin typeface="Calibri" panose="020F0502020204030204"/>
              </a:rPr>
              <a:t>Why bother with</a:t>
            </a:r>
          </a:p>
          <a:p>
            <a:pPr algn="ctr" defTabSz="685800"/>
            <a:r>
              <a:rPr lang="en-CA" sz="1350" dirty="0">
                <a:solidFill>
                  <a:srgbClr val="FF0000"/>
                </a:solidFill>
                <a:latin typeface="Calibri" panose="020F0502020204030204"/>
              </a:rPr>
              <a:t>transactional data?</a:t>
            </a:r>
          </a:p>
        </p:txBody>
      </p:sp>
      <p:sp>
        <p:nvSpPr>
          <p:cNvPr id="10" name="Slide Number Placeholder 9"/>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21</a:t>
            </a:fld>
            <a:endParaRPr lang="en-US">
              <a:solidFill>
                <a:prstClr val="black">
                  <a:tint val="75000"/>
                </a:prstClr>
              </a:solidFill>
              <a:latin typeface="Calibri" panose="020F0502020204030204"/>
            </a:endParaRPr>
          </a:p>
        </p:txBody>
      </p:sp>
      <p:pic>
        <p:nvPicPr>
          <p:cNvPr id="53" name="Picture 4" descr="Image result for vancouver island health authorit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583769" y="2312171"/>
            <a:ext cx="1892294" cy="85473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8878658" y="3485251"/>
            <a:ext cx="1302516" cy="2197786"/>
            <a:chOff x="9810929" y="3137211"/>
            <a:chExt cx="1736688" cy="2930380"/>
          </a:xfrm>
        </p:grpSpPr>
        <p:pic>
          <p:nvPicPr>
            <p:cNvPr id="55" name="Picture 54"/>
            <p:cNvPicPr>
              <a:picLocks noChangeAspect="1"/>
            </p:cNvPicPr>
            <p:nvPr/>
          </p:nvPicPr>
          <p:blipFill>
            <a:blip r:embed="rId5"/>
            <a:stretch>
              <a:fillRect/>
            </a:stretch>
          </p:blipFill>
          <p:spPr>
            <a:xfrm>
              <a:off x="9810929" y="3137211"/>
              <a:ext cx="1736687" cy="2530272"/>
            </a:xfrm>
            <a:prstGeom prst="rect">
              <a:avLst/>
            </a:prstGeom>
          </p:spPr>
        </p:pic>
        <p:sp>
          <p:nvSpPr>
            <p:cNvPr id="56" name="TextBox 55"/>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9" name="TextBox 8"/>
          <p:cNvSpPr txBox="1"/>
          <p:nvPr/>
        </p:nvSpPr>
        <p:spPr>
          <a:xfrm>
            <a:off x="3727631" y="5496867"/>
            <a:ext cx="5024132" cy="219291"/>
          </a:xfrm>
          <a:prstGeom prst="rect">
            <a:avLst/>
          </a:prstGeom>
          <a:noFill/>
        </p:spPr>
        <p:txBody>
          <a:bodyPr wrap="none" rtlCol="0">
            <a:spAutoFit/>
          </a:bodyPr>
          <a:lstStyle/>
          <a:p>
            <a:pPr defTabSz="685800"/>
            <a:r>
              <a:rPr lang="en-US" sz="825" dirty="0">
                <a:solidFill>
                  <a:prstClr val="black"/>
                </a:solidFill>
                <a:latin typeface="Calibri" panose="020F0502020204030204"/>
              </a:rPr>
              <a:t>Source: https://midwifery.ubc.ca/student-portal/midwifery-clinical-placements/about/vancouver-island-health/</a:t>
            </a:r>
          </a:p>
        </p:txBody>
      </p:sp>
      <p:grpSp>
        <p:nvGrpSpPr>
          <p:cNvPr id="11" name="Group 10"/>
          <p:cNvGrpSpPr/>
          <p:nvPr/>
        </p:nvGrpSpPr>
        <p:grpSpPr>
          <a:xfrm>
            <a:off x="1573451" y="1230923"/>
            <a:ext cx="2612575" cy="3203180"/>
            <a:chOff x="40567" y="1406100"/>
            <a:chExt cx="3107949" cy="3745725"/>
          </a:xfrm>
        </p:grpSpPr>
        <p:pic>
          <p:nvPicPr>
            <p:cNvPr id="13" name="Picture 12"/>
            <p:cNvPicPr>
              <a:picLocks noChangeAspect="1"/>
            </p:cNvPicPr>
            <p:nvPr/>
          </p:nvPicPr>
          <p:blipFill>
            <a:blip r:embed="rId6"/>
            <a:stretch>
              <a:fillRect/>
            </a:stretch>
          </p:blipFill>
          <p:spPr>
            <a:xfrm>
              <a:off x="113804" y="1856175"/>
              <a:ext cx="2514600" cy="3295650"/>
            </a:xfrm>
            <a:prstGeom prst="rect">
              <a:avLst/>
            </a:prstGeom>
          </p:spPr>
        </p:pic>
        <p:sp>
          <p:nvSpPr>
            <p:cNvPr id="14" name="TextBox 13"/>
            <p:cNvSpPr txBox="1"/>
            <p:nvPr/>
          </p:nvSpPr>
          <p:spPr>
            <a:xfrm>
              <a:off x="40567" y="1406100"/>
              <a:ext cx="3107949" cy="395897"/>
            </a:xfrm>
            <a:prstGeom prst="rect">
              <a:avLst/>
            </a:prstGeom>
            <a:noFill/>
          </p:spPr>
          <p:txBody>
            <a:bodyPr wrap="none" rtlCol="0">
              <a:spAutoFit/>
            </a:bodyPr>
            <a:lstStyle/>
            <a:p>
              <a:pPr defTabSz="685800"/>
              <a:r>
                <a:rPr lang="en-US" sz="1600" dirty="0">
                  <a:solidFill>
                    <a:prstClr val="black"/>
                  </a:solidFill>
                  <a:latin typeface="Calibri" panose="020F0502020204030204" pitchFamily="34" charset="0"/>
                  <a:cs typeface="Calibri" panose="020F0502020204030204" pitchFamily="34" charset="0"/>
                </a:rPr>
                <a:t>Examples of service locations</a:t>
              </a:r>
            </a:p>
          </p:txBody>
        </p:sp>
      </p:grpSp>
      <p:sp>
        <p:nvSpPr>
          <p:cNvPr id="57" name="Rectangle 56"/>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8" name="Rectangle 57"/>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9" name="Rectangle 58"/>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0" name="Rectangle 59"/>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1" name="Rectangle 60"/>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2" name="Rectangle 61"/>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3" name="Rectangle 62"/>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4" name="Rectangle 63"/>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5" name="Rectangle 64"/>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7" name="Rectangle 66"/>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8" name="Rectangle 67"/>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70" name="Rectangle 69"/>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71" name="Rectangle 70"/>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72" name="Rectangle 71"/>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3" name="Rectangle 72"/>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74" name="Rectangle 73"/>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75" name="Rectangle 74"/>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76" name="Rectangle 75"/>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77" name="Rectangle 76"/>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78" name="Rectangle 77"/>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79" name="Rectangle 78"/>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0" name="Rectangle 79"/>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1" name="Group 80"/>
          <p:cNvGrpSpPr/>
          <p:nvPr/>
        </p:nvGrpSpPr>
        <p:grpSpPr>
          <a:xfrm>
            <a:off x="8122973" y="5745710"/>
            <a:ext cx="685800" cy="202317"/>
            <a:chOff x="8798630" y="6412845"/>
            <a:chExt cx="914400" cy="269756"/>
          </a:xfrm>
        </p:grpSpPr>
        <p:sp>
          <p:nvSpPr>
            <p:cNvPr id="82" name="Rectangle 81"/>
            <p:cNvSpPr/>
            <p:nvPr/>
          </p:nvSpPr>
          <p:spPr>
            <a:xfrm>
              <a:off x="87986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3" name="Rectangle 82"/>
            <p:cNvSpPr/>
            <p:nvPr/>
          </p:nvSpPr>
          <p:spPr>
            <a:xfrm>
              <a:off x="87986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2016</a:t>
              </a:r>
            </a:p>
          </p:txBody>
        </p:sp>
      </p:grpSp>
      <p:sp>
        <p:nvSpPr>
          <p:cNvPr id="51" name="TextBox 50"/>
          <p:cNvSpPr txBox="1"/>
          <p:nvPr/>
        </p:nvSpPr>
        <p:spPr>
          <a:xfrm>
            <a:off x="1635015" y="4480422"/>
            <a:ext cx="3307947" cy="1015663"/>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000" dirty="0">
                <a:solidFill>
                  <a:prstClr val="black"/>
                </a:solidFill>
                <a:latin typeface="Calibri" panose="020F0502020204030204"/>
                <a:cs typeface="Arial" panose="020B0604020202020204" pitchFamily="34" charset="0"/>
              </a:rPr>
              <a:t>VIHA is a collection of </a:t>
            </a:r>
            <a:r>
              <a:rPr lang="en-US" sz="1000" dirty="0">
                <a:solidFill>
                  <a:srgbClr val="FF0000"/>
                </a:solidFill>
                <a:latin typeface="Calibri" panose="020F0502020204030204"/>
                <a:cs typeface="Arial" panose="020B0604020202020204" pitchFamily="34" charset="0"/>
              </a:rPr>
              <a:t>2300+ individual programs</a:t>
            </a:r>
            <a:r>
              <a:rPr lang="en-US" sz="1000" dirty="0">
                <a:solidFill>
                  <a:prstClr val="black"/>
                </a:solidFill>
                <a:latin typeface="Calibri" panose="020F0502020204030204"/>
                <a:cs typeface="Arial" panose="020B0604020202020204" pitchFamily="34" charset="0"/>
              </a:rPr>
              <a:t>, dispensing health services. Implemented in 2007, a CERNER-powered EHR spans the entire </a:t>
            </a:r>
            <a:r>
              <a:rPr lang="en-US" sz="1000" dirty="0">
                <a:solidFill>
                  <a:srgbClr val="FF0000"/>
                </a:solidFill>
                <a:latin typeface="Calibri" panose="020F0502020204030204"/>
                <a:cs typeface="Arial" panose="020B0604020202020204" pitchFamily="34" charset="0"/>
              </a:rPr>
              <a:t>universe of service locations</a:t>
            </a:r>
            <a:r>
              <a:rPr lang="en-US" sz="1000" dirty="0">
                <a:solidFill>
                  <a:prstClr val="black"/>
                </a:solidFill>
                <a:latin typeface="Calibri" panose="020F0502020204030204"/>
                <a:cs typeface="Arial" panose="020B0604020202020204" pitchFamily="34" charset="0"/>
              </a:rPr>
              <a:t> that constitute VIHA.  However, location data is “dirty” : frequently it’s hard to make out and categorize the nature of the services offered at each location.</a:t>
            </a:r>
          </a:p>
        </p:txBody>
      </p:sp>
      <p:sp>
        <p:nvSpPr>
          <p:cNvPr id="84" name="Title 1"/>
          <p:cNvSpPr>
            <a:spLocks noGrp="1"/>
          </p:cNvSpPr>
          <p:nvPr>
            <p:ph type="title"/>
          </p:nvPr>
        </p:nvSpPr>
        <p:spPr>
          <a:xfrm>
            <a:off x="1595777" y="368422"/>
            <a:ext cx="9144000" cy="555172"/>
          </a:xfrm>
        </p:spPr>
        <p:txBody>
          <a:bodyPr>
            <a:noAutofit/>
          </a:bodyPr>
          <a:lstStyle/>
          <a:p>
            <a:r>
              <a:rPr lang="en-US" dirty="0">
                <a:latin typeface="Calibri" panose="020F0502020204030204" pitchFamily="34" charset="0"/>
                <a:cs typeface="Calibri" panose="020F0502020204030204" pitchFamily="34" charset="0"/>
              </a:rPr>
              <a:t>Vancouver Island Health Authority</a:t>
            </a:r>
          </a:p>
        </p:txBody>
      </p:sp>
    </p:spTree>
    <p:extLst>
      <p:ext uri="{BB962C8B-B14F-4D97-AF65-F5344CB8AC3E}">
        <p14:creationId xmlns:p14="http://schemas.microsoft.com/office/powerpoint/2010/main" val="27135451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22326" y="1296626"/>
            <a:ext cx="5553857" cy="4534708"/>
            <a:chOff x="455921" y="1026003"/>
            <a:chExt cx="7344504" cy="5423547"/>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030" y="1026003"/>
              <a:ext cx="7231395" cy="5423547"/>
            </a:xfrm>
            <a:prstGeom prst="rect">
              <a:avLst/>
            </a:prstGeom>
          </p:spPr>
        </p:pic>
        <p:grpSp>
          <p:nvGrpSpPr>
            <p:cNvPr id="51" name="Group 50"/>
            <p:cNvGrpSpPr/>
            <p:nvPr/>
          </p:nvGrpSpPr>
          <p:grpSpPr>
            <a:xfrm>
              <a:off x="455921" y="1730086"/>
              <a:ext cx="6660238" cy="4310280"/>
              <a:chOff x="7333921" y="27126771"/>
              <a:chExt cx="13209508" cy="8548748"/>
            </a:xfrm>
          </p:grpSpPr>
          <p:pic>
            <p:nvPicPr>
              <p:cNvPr id="52" name="Picture 51"/>
              <p:cNvPicPr>
                <a:picLocks noChangeAspect="1"/>
              </p:cNvPicPr>
              <p:nvPr/>
            </p:nvPicPr>
            <p:blipFill rotWithShape="1">
              <a:blip r:embed="rId4" cstate="hqprint">
                <a:extLst>
                  <a:ext uri="{28A0092B-C50C-407E-A947-70E740481C1C}">
                    <a14:useLocalDpi xmlns:a14="http://schemas.microsoft.com/office/drawing/2010/main"/>
                  </a:ext>
                </a:extLst>
              </a:blip>
              <a:srcRect r="-1474"/>
              <a:stretch/>
            </p:blipFill>
            <p:spPr>
              <a:xfrm>
                <a:off x="8057693" y="27186320"/>
                <a:ext cx="12485736" cy="8489199"/>
              </a:xfrm>
              <a:prstGeom prst="rect">
                <a:avLst/>
              </a:prstGeom>
            </p:spPr>
          </p:pic>
          <p:sp>
            <p:nvSpPr>
              <p:cNvPr id="53" name="TextBox 52"/>
              <p:cNvSpPr txBox="1"/>
              <p:nvPr/>
            </p:nvSpPr>
            <p:spPr>
              <a:xfrm rot="16200000">
                <a:off x="6857615" y="27603077"/>
                <a:ext cx="3760567" cy="2807956"/>
              </a:xfrm>
              <a:prstGeom prst="rect">
                <a:avLst/>
              </a:prstGeom>
              <a:solidFill>
                <a:schemeClr val="bg1"/>
              </a:solidFill>
            </p:spPr>
            <p:txBody>
              <a:bodyPr wrap="square" rtlCol="0">
                <a:spAutoFit/>
              </a:bodyPr>
              <a:lstStyle/>
              <a:p>
                <a:pPr algn="ctr" defTabSz="685800"/>
                <a:endParaRPr lang="en-US" sz="1050" dirty="0">
                  <a:solidFill>
                    <a:prstClr val="black"/>
                  </a:solidFill>
                  <a:latin typeface="Calibri" panose="020F0502020204030204"/>
                </a:endParaRPr>
              </a:p>
              <a:p>
                <a:pPr algn="ctr" defTabSz="685800"/>
                <a:endParaRPr lang="en-US" sz="1050" dirty="0">
                  <a:solidFill>
                    <a:prstClr val="black"/>
                  </a:solidFill>
                  <a:latin typeface="Calibri" panose="020F0502020204030204"/>
                </a:endParaRPr>
              </a:p>
              <a:p>
                <a:pPr algn="ctr" defTabSz="685800"/>
                <a:r>
                  <a:rPr lang="en-US" sz="1050" dirty="0">
                    <a:solidFill>
                      <a:prstClr val="black"/>
                    </a:solidFill>
                    <a:latin typeface="Calibri" panose="020F0502020204030204"/>
                  </a:rPr>
                  <a:t>View based on </a:t>
                </a:r>
              </a:p>
              <a:p>
                <a:pPr algn="ctr" defTabSz="685800"/>
                <a:r>
                  <a:rPr lang="en-US" sz="1050" dirty="0">
                    <a:solidFill>
                      <a:prstClr val="black"/>
                    </a:solidFill>
                    <a:latin typeface="Calibri" panose="020F0502020204030204"/>
                  </a:rPr>
                  <a:t>ED + Acute Care data</a:t>
                </a:r>
              </a:p>
              <a:p>
                <a:pPr algn="ctr" defTabSz="685800"/>
                <a:endParaRPr lang="en-US" sz="1050" dirty="0">
                  <a:solidFill>
                    <a:prstClr val="black"/>
                  </a:solidFill>
                  <a:latin typeface="Calibri" panose="020F0502020204030204"/>
                </a:endParaRPr>
              </a:p>
              <a:p>
                <a:pPr algn="ctr" defTabSz="685800"/>
                <a:endParaRPr lang="en-US" sz="1050" dirty="0">
                  <a:solidFill>
                    <a:prstClr val="black"/>
                  </a:solidFill>
                  <a:latin typeface="Calibri" panose="020F0502020204030204"/>
                </a:endParaRPr>
              </a:p>
            </p:txBody>
          </p:sp>
          <p:sp>
            <p:nvSpPr>
              <p:cNvPr id="54" name="TextBox 53"/>
              <p:cNvSpPr txBox="1"/>
              <p:nvPr/>
            </p:nvSpPr>
            <p:spPr>
              <a:xfrm rot="16200000">
                <a:off x="6726844" y="32089690"/>
                <a:ext cx="4244600" cy="2807955"/>
              </a:xfrm>
              <a:prstGeom prst="rect">
                <a:avLst/>
              </a:prstGeom>
              <a:solidFill>
                <a:schemeClr val="bg1"/>
              </a:solidFill>
            </p:spPr>
            <p:txBody>
              <a:bodyPr wrap="square" rtlCol="0">
                <a:spAutoFit/>
              </a:bodyPr>
              <a:lstStyle/>
              <a:p>
                <a:pPr algn="ctr" defTabSz="685800"/>
                <a:endParaRPr lang="en-US" sz="1050" dirty="0">
                  <a:solidFill>
                    <a:prstClr val="black"/>
                  </a:solidFill>
                  <a:latin typeface="Calibri" panose="020F0502020204030204"/>
                </a:endParaRPr>
              </a:p>
              <a:p>
                <a:pPr algn="ctr" defTabSz="685800"/>
                <a:r>
                  <a:rPr lang="en-US" sz="1050" dirty="0">
                    <a:solidFill>
                      <a:prstClr val="black"/>
                    </a:solidFill>
                    <a:latin typeface="Calibri" panose="020F0502020204030204"/>
                  </a:rPr>
                  <a:t>View based on</a:t>
                </a:r>
              </a:p>
              <a:p>
                <a:pPr algn="ctr" defTabSz="685800"/>
                <a:r>
                  <a:rPr lang="en-US" sz="1050" dirty="0">
                    <a:solidFill>
                      <a:prstClr val="black"/>
                    </a:solidFill>
                    <a:latin typeface="Calibri" panose="020F0502020204030204"/>
                  </a:rPr>
                  <a:t>administrative plus</a:t>
                </a:r>
              </a:p>
              <a:p>
                <a:pPr algn="ctr" defTabSz="685800"/>
                <a:r>
                  <a:rPr lang="en-US" sz="1050" dirty="0">
                    <a:solidFill>
                      <a:prstClr val="black"/>
                    </a:solidFill>
                    <a:latin typeface="Calibri" panose="020F0502020204030204"/>
                  </a:rPr>
                  <a:t>transactional/clinical</a:t>
                </a:r>
              </a:p>
              <a:p>
                <a:pPr algn="ctr" defTabSz="685800"/>
                <a:r>
                  <a:rPr lang="en-US" sz="1050" dirty="0">
                    <a:solidFill>
                      <a:prstClr val="black"/>
                    </a:solidFill>
                    <a:latin typeface="Calibri" panose="020F0502020204030204"/>
                  </a:rPr>
                  <a:t>encounter data (3Ts data)</a:t>
                </a:r>
              </a:p>
              <a:p>
                <a:pPr algn="ctr" defTabSz="685800"/>
                <a:endParaRPr lang="en-US" sz="1050" dirty="0">
                  <a:solidFill>
                    <a:prstClr val="black"/>
                  </a:solidFill>
                  <a:latin typeface="Calibri" panose="020F0502020204030204"/>
                </a:endParaRPr>
              </a:p>
            </p:txBody>
          </p:sp>
        </p:grpSp>
      </p:grpSp>
      <p:sp>
        <p:nvSpPr>
          <p:cNvPr id="45" name="TextBox 44"/>
          <p:cNvSpPr txBox="1"/>
          <p:nvPr/>
        </p:nvSpPr>
        <p:spPr>
          <a:xfrm>
            <a:off x="7889726" y="3399734"/>
            <a:ext cx="1014765" cy="30008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defTabSz="685800"/>
            <a:r>
              <a:rPr lang="en-CA" sz="1350" b="1" dirty="0">
                <a:solidFill>
                  <a:srgbClr val="FF0000"/>
                </a:solidFill>
                <a:latin typeface="Calibri" panose="020F0502020204030204"/>
              </a:rPr>
              <a:t>Here is why</a:t>
            </a:r>
          </a:p>
        </p:txBody>
      </p:sp>
      <p:sp>
        <p:nvSpPr>
          <p:cNvPr id="13" name="Slide Number Placeholder 12"/>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22</a:t>
            </a:fld>
            <a:endParaRPr lang="en-US">
              <a:solidFill>
                <a:prstClr val="black">
                  <a:tint val="75000"/>
                </a:prstClr>
              </a:solidFill>
              <a:latin typeface="Calibri" panose="020F0502020204030204"/>
            </a:endParaRPr>
          </a:p>
        </p:txBody>
      </p:sp>
      <p:pic>
        <p:nvPicPr>
          <p:cNvPr id="62" name="Picture 4" descr="Image result for vancouver island health authority"/>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3769" y="2312171"/>
            <a:ext cx="1892294" cy="854732"/>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8878658" y="3485251"/>
            <a:ext cx="1302516" cy="2197786"/>
            <a:chOff x="9810929" y="3137211"/>
            <a:chExt cx="1736688" cy="2930380"/>
          </a:xfrm>
        </p:grpSpPr>
        <p:pic>
          <p:nvPicPr>
            <p:cNvPr id="64" name="Picture 63"/>
            <p:cNvPicPr>
              <a:picLocks noChangeAspect="1"/>
            </p:cNvPicPr>
            <p:nvPr/>
          </p:nvPicPr>
          <p:blipFill>
            <a:blip r:embed="rId6"/>
            <a:stretch>
              <a:fillRect/>
            </a:stretch>
          </p:blipFill>
          <p:spPr>
            <a:xfrm>
              <a:off x="9810929" y="3137211"/>
              <a:ext cx="1736687" cy="2530272"/>
            </a:xfrm>
            <a:prstGeom prst="rect">
              <a:avLst/>
            </a:prstGeom>
          </p:spPr>
        </p:pic>
        <p:sp>
          <p:nvSpPr>
            <p:cNvPr id="65" name="TextBox 64"/>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36" name="Rectangle 35"/>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37" name="Rectangle 36"/>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38" name="Rectangle 37"/>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39" name="Rectangle 38"/>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0" name="Rectangle 39"/>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1" name="Rectangle 40"/>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2" name="Rectangle 41"/>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3" name="Rectangle 42"/>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4" name="Rectangle 43"/>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7" name="Rectangle 66"/>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8" name="Rectangle 67"/>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70" name="Rectangle 69"/>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71" name="Rectangle 70"/>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72" name="Rectangle 71"/>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3" name="Rectangle 72"/>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74" name="Rectangle 73"/>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75" name="Rectangle 74"/>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76" name="Rectangle 75"/>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77" name="Rectangle 76"/>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78" name="Rectangle 77"/>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79" name="Rectangle 78"/>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0" name="Rectangle 79"/>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1" name="Group 80"/>
          <p:cNvGrpSpPr/>
          <p:nvPr/>
        </p:nvGrpSpPr>
        <p:grpSpPr>
          <a:xfrm>
            <a:off x="8122973" y="5745710"/>
            <a:ext cx="685800" cy="202317"/>
            <a:chOff x="8798630" y="6412845"/>
            <a:chExt cx="914400" cy="269756"/>
          </a:xfrm>
        </p:grpSpPr>
        <p:sp>
          <p:nvSpPr>
            <p:cNvPr id="82" name="Rectangle 81"/>
            <p:cNvSpPr/>
            <p:nvPr/>
          </p:nvSpPr>
          <p:spPr>
            <a:xfrm>
              <a:off x="87986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3" name="Rectangle 82"/>
            <p:cNvSpPr/>
            <p:nvPr/>
          </p:nvSpPr>
          <p:spPr>
            <a:xfrm>
              <a:off x="87986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2016</a:t>
              </a:r>
            </a:p>
          </p:txBody>
        </p:sp>
      </p:grpSp>
      <p:sp>
        <p:nvSpPr>
          <p:cNvPr id="56" name="TextBox 55"/>
          <p:cNvSpPr txBox="1"/>
          <p:nvPr/>
        </p:nvSpPr>
        <p:spPr>
          <a:xfrm>
            <a:off x="1579308" y="1858829"/>
            <a:ext cx="1510475" cy="3631763"/>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000" dirty="0">
                <a:solidFill>
                  <a:prstClr val="black"/>
                </a:solidFill>
                <a:latin typeface="Calibri" panose="020F0502020204030204"/>
                <a:cs typeface="Arial" panose="020B0604020202020204" pitchFamily="34" charset="0"/>
              </a:rPr>
              <a:t>Research relying ONLY on Acute + ED data sources may be </a:t>
            </a:r>
            <a:r>
              <a:rPr lang="en-US" sz="1000" dirty="0">
                <a:solidFill>
                  <a:srgbClr val="FF0000"/>
                </a:solidFill>
                <a:latin typeface="Calibri" panose="020F0502020204030204"/>
                <a:cs typeface="Arial" panose="020B0604020202020204" pitchFamily="34" charset="0"/>
              </a:rPr>
              <a:t>overlooking</a:t>
            </a:r>
            <a:r>
              <a:rPr lang="en-US" sz="1000" dirty="0">
                <a:solidFill>
                  <a:prstClr val="black"/>
                </a:solidFill>
                <a:latin typeface="Calibri" panose="020F0502020204030204"/>
                <a:cs typeface="Arial" panose="020B0604020202020204" pitchFamily="34" charset="0"/>
              </a:rPr>
              <a:t> a substantial portion of patients’ clinical history.  </a:t>
            </a:r>
          </a:p>
          <a:p>
            <a:pPr defTabSz="685800"/>
            <a:endParaRPr lang="en-US" sz="1000" dirty="0">
              <a:solidFill>
                <a:prstClr val="black"/>
              </a:solidFill>
              <a:latin typeface="Calibri" panose="020F0502020204030204"/>
              <a:cs typeface="Arial" panose="020B0604020202020204" pitchFamily="34" charset="0"/>
            </a:endParaRPr>
          </a:p>
          <a:p>
            <a:pPr defTabSz="685800"/>
            <a:r>
              <a:rPr lang="en-US" sz="1000" dirty="0">
                <a:solidFill>
                  <a:prstClr val="black"/>
                </a:solidFill>
                <a:latin typeface="Calibri" panose="020F0502020204030204"/>
                <a:cs typeface="Arial" panose="020B0604020202020204" pitchFamily="34" charset="0"/>
              </a:rPr>
              <a:t>Patients’ interaction with health services may offer a glimpse into a </a:t>
            </a:r>
            <a:r>
              <a:rPr lang="en-US" sz="1000" dirty="0">
                <a:solidFill>
                  <a:srgbClr val="FF0000"/>
                </a:solidFill>
                <a:latin typeface="Calibri" panose="020F0502020204030204"/>
                <a:cs typeface="Arial" panose="020B0604020202020204" pitchFamily="34" charset="0"/>
              </a:rPr>
              <a:t>brewing crisis </a:t>
            </a:r>
            <a:r>
              <a:rPr lang="en-US" sz="1000" dirty="0">
                <a:solidFill>
                  <a:prstClr val="black"/>
                </a:solidFill>
                <a:latin typeface="Calibri" panose="020F0502020204030204"/>
                <a:cs typeface="Arial" panose="020B0604020202020204" pitchFamily="34" charset="0"/>
              </a:rPr>
              <a:t>that otherwise would have been missed by administrative data.</a:t>
            </a:r>
          </a:p>
          <a:p>
            <a:pPr defTabSz="685800"/>
            <a:endParaRPr lang="en-US" sz="1000" dirty="0">
              <a:solidFill>
                <a:prstClr val="black"/>
              </a:solidFill>
              <a:latin typeface="Calibri" panose="020F0502020204030204"/>
              <a:cs typeface="Arial" panose="020B0604020202020204" pitchFamily="34" charset="0"/>
            </a:endParaRPr>
          </a:p>
          <a:p>
            <a:pPr defTabSz="685800"/>
            <a:r>
              <a:rPr lang="en-US" sz="1000" dirty="0">
                <a:solidFill>
                  <a:prstClr val="black"/>
                </a:solidFill>
                <a:latin typeface="Calibri" panose="020F0502020204030204"/>
                <a:cs typeface="Arial" panose="020B0604020202020204" pitchFamily="34" charset="0"/>
              </a:rPr>
              <a:t>I join Ken to create a learning system for mapping the full-spectrum cross-continuum space of health services at VIHA onto a </a:t>
            </a:r>
            <a:r>
              <a:rPr lang="en-US" sz="1000" dirty="0">
                <a:solidFill>
                  <a:srgbClr val="FF0000"/>
                </a:solidFill>
                <a:latin typeface="Calibri" panose="020F0502020204030204"/>
                <a:cs typeface="Arial" panose="020B0604020202020204" pitchFamily="34" charset="0"/>
              </a:rPr>
              <a:t>smaller set of descriptive labels</a:t>
            </a:r>
            <a:r>
              <a:rPr lang="en-US" sz="1000" dirty="0">
                <a:solidFill>
                  <a:prstClr val="black"/>
                </a:solidFill>
                <a:latin typeface="Calibri" panose="020F0502020204030204"/>
                <a:cs typeface="Arial" panose="020B0604020202020204" pitchFamily="34" charset="0"/>
              </a:rPr>
              <a:t>: Clinical Context Coding Scheme (CCCS)</a:t>
            </a:r>
          </a:p>
        </p:txBody>
      </p:sp>
      <p:sp>
        <p:nvSpPr>
          <p:cNvPr id="55" name="Title 1"/>
          <p:cNvSpPr>
            <a:spLocks noGrp="1"/>
          </p:cNvSpPr>
          <p:nvPr>
            <p:ph type="title"/>
          </p:nvPr>
        </p:nvSpPr>
        <p:spPr>
          <a:xfrm>
            <a:off x="1596682" y="333129"/>
            <a:ext cx="9144000" cy="555172"/>
          </a:xfrm>
        </p:spPr>
        <p:txBody>
          <a:bodyPr>
            <a:noAutofit/>
          </a:bodyPr>
          <a:lstStyle/>
          <a:p>
            <a:r>
              <a:rPr lang="en-US" dirty="0">
                <a:latin typeface="Calibri" panose="020F0502020204030204" pitchFamily="34" charset="0"/>
                <a:cs typeface="Calibri" panose="020F0502020204030204" pitchFamily="34" charset="0"/>
              </a:rPr>
              <a:t>Vancouver Island Health Authority</a:t>
            </a:r>
          </a:p>
        </p:txBody>
      </p:sp>
    </p:spTree>
    <p:extLst>
      <p:ext uri="{BB962C8B-B14F-4D97-AF65-F5344CB8AC3E}">
        <p14:creationId xmlns:p14="http://schemas.microsoft.com/office/powerpoint/2010/main" val="35206629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1598238" y="1803575"/>
            <a:ext cx="2509456" cy="3229836"/>
          </a:xfrm>
          <a:prstGeom prst="rect">
            <a:avLst/>
          </a:prstGeom>
        </p:spPr>
      </p:pic>
      <p:pic>
        <p:nvPicPr>
          <p:cNvPr id="28" name="Picture 27"/>
          <p:cNvPicPr>
            <a:picLocks noChangeAspect="1"/>
          </p:cNvPicPr>
          <p:nvPr/>
        </p:nvPicPr>
        <p:blipFill>
          <a:blip r:embed="rId4"/>
          <a:stretch>
            <a:fillRect/>
          </a:stretch>
        </p:blipFill>
        <p:spPr>
          <a:xfrm>
            <a:off x="4277162" y="2020945"/>
            <a:ext cx="4418945" cy="2832118"/>
          </a:xfrm>
          <a:prstGeom prst="rect">
            <a:avLst/>
          </a:prstGeom>
        </p:spPr>
      </p:pic>
      <p:sp>
        <p:nvSpPr>
          <p:cNvPr id="29" name="TextBox 28"/>
          <p:cNvSpPr txBox="1"/>
          <p:nvPr/>
        </p:nvSpPr>
        <p:spPr>
          <a:xfrm>
            <a:off x="2276951" y="5337046"/>
            <a:ext cx="978153" cy="323165"/>
          </a:xfrm>
          <a:prstGeom prst="rect">
            <a:avLst/>
          </a:prstGeom>
          <a:noFill/>
        </p:spPr>
        <p:txBody>
          <a:bodyPr wrap="none" rtlCol="0">
            <a:spAutoFit/>
          </a:bodyPr>
          <a:lstStyle/>
          <a:p>
            <a:pPr algn="ctr" defTabSz="685800"/>
            <a:r>
              <a:rPr lang="en-US" sz="1500" i="1" dirty="0">
                <a:solidFill>
                  <a:prstClr val="black"/>
                </a:solidFill>
                <a:latin typeface="Calibri" panose="020F0502020204030204"/>
              </a:rPr>
              <a:t>N</a:t>
            </a:r>
            <a:r>
              <a:rPr lang="en-US" sz="1500" dirty="0">
                <a:solidFill>
                  <a:prstClr val="black"/>
                </a:solidFill>
                <a:latin typeface="Calibri" panose="020F0502020204030204"/>
              </a:rPr>
              <a:t> = 2300+</a:t>
            </a:r>
          </a:p>
        </p:txBody>
      </p:sp>
      <p:sp>
        <p:nvSpPr>
          <p:cNvPr id="33" name="TextBox 32"/>
          <p:cNvSpPr txBox="1"/>
          <p:nvPr/>
        </p:nvSpPr>
        <p:spPr>
          <a:xfrm>
            <a:off x="5715964" y="5033411"/>
            <a:ext cx="1501501" cy="369332"/>
          </a:xfrm>
          <a:prstGeom prst="rect">
            <a:avLst/>
          </a:prstGeom>
          <a:noFill/>
        </p:spPr>
        <p:txBody>
          <a:bodyPr wrap="none" rtlCol="0">
            <a:spAutoFit/>
          </a:bodyPr>
          <a:lstStyle/>
          <a:p>
            <a:pPr algn="ctr" defTabSz="685800"/>
            <a:r>
              <a:rPr lang="en-US" dirty="0">
                <a:solidFill>
                  <a:prstClr val="black"/>
                </a:solidFill>
                <a:latin typeface="Calibri" panose="020F0502020204030204"/>
              </a:rPr>
              <a:t>Location Class</a:t>
            </a:r>
          </a:p>
        </p:txBody>
      </p:sp>
      <p:sp>
        <p:nvSpPr>
          <p:cNvPr id="34" name="TextBox 33"/>
          <p:cNvSpPr txBox="1"/>
          <p:nvPr/>
        </p:nvSpPr>
        <p:spPr>
          <a:xfrm>
            <a:off x="5973056" y="5298868"/>
            <a:ext cx="880370" cy="323165"/>
          </a:xfrm>
          <a:prstGeom prst="rect">
            <a:avLst/>
          </a:prstGeom>
          <a:noFill/>
        </p:spPr>
        <p:txBody>
          <a:bodyPr wrap="none" rtlCol="0">
            <a:spAutoFit/>
          </a:bodyPr>
          <a:lstStyle/>
          <a:p>
            <a:pPr algn="ctr" defTabSz="685800"/>
            <a:r>
              <a:rPr lang="en-US" sz="1500" i="1" dirty="0">
                <a:solidFill>
                  <a:prstClr val="black"/>
                </a:solidFill>
                <a:latin typeface="Calibri" panose="020F0502020204030204"/>
              </a:rPr>
              <a:t>N</a:t>
            </a:r>
            <a:r>
              <a:rPr lang="en-US" sz="1500" dirty="0">
                <a:solidFill>
                  <a:prstClr val="black"/>
                </a:solidFill>
                <a:latin typeface="Calibri" panose="020F0502020204030204"/>
              </a:rPr>
              <a:t> = 150+</a:t>
            </a:r>
          </a:p>
        </p:txBody>
      </p:sp>
      <p:sp>
        <p:nvSpPr>
          <p:cNvPr id="38" name="TextBox 37"/>
          <p:cNvSpPr txBox="1"/>
          <p:nvPr/>
        </p:nvSpPr>
        <p:spPr>
          <a:xfrm>
            <a:off x="1724028" y="5054593"/>
            <a:ext cx="2383666" cy="369332"/>
          </a:xfrm>
          <a:prstGeom prst="rect">
            <a:avLst/>
          </a:prstGeom>
          <a:noFill/>
        </p:spPr>
        <p:txBody>
          <a:bodyPr wrap="none" rtlCol="0">
            <a:spAutoFit/>
          </a:bodyPr>
          <a:lstStyle/>
          <a:p>
            <a:pPr algn="ctr" defTabSz="685800"/>
            <a:r>
              <a:rPr lang="en-US" dirty="0">
                <a:solidFill>
                  <a:prstClr val="black"/>
                </a:solidFill>
                <a:latin typeface="Calibri" panose="020F0502020204030204"/>
              </a:rPr>
              <a:t>Health Service Location</a:t>
            </a:r>
          </a:p>
        </p:txBody>
      </p:sp>
      <p:sp>
        <p:nvSpPr>
          <p:cNvPr id="41" name="Right Arrow 40"/>
          <p:cNvSpPr/>
          <p:nvPr/>
        </p:nvSpPr>
        <p:spPr>
          <a:xfrm>
            <a:off x="4082407" y="5275704"/>
            <a:ext cx="1521722" cy="207912"/>
          </a:xfrm>
          <a:prstGeom prst="rightArrow">
            <a:avLst>
              <a:gd name="adj1" fmla="val 21940"/>
              <a:gd name="adj2" fmla="val 106120"/>
            </a:avLst>
          </a:prstGeom>
          <a:solidFill>
            <a:srgbClr val="FFC904">
              <a:alpha val="50000"/>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42" name="TextBox 41"/>
          <p:cNvSpPr txBox="1"/>
          <p:nvPr/>
        </p:nvSpPr>
        <p:spPr>
          <a:xfrm>
            <a:off x="1524000" y="726809"/>
            <a:ext cx="4743606" cy="369332"/>
          </a:xfrm>
          <a:prstGeom prst="rect">
            <a:avLst/>
          </a:prstGeom>
          <a:noFill/>
        </p:spPr>
        <p:txBody>
          <a:bodyPr wrap="none" rtlCol="0">
            <a:spAutoFit/>
          </a:bodyPr>
          <a:lstStyle/>
          <a:p>
            <a:pPr defTabSz="685800"/>
            <a:r>
              <a:rPr lang="en-US" dirty="0">
                <a:solidFill>
                  <a:prstClr val="white">
                    <a:lumMod val="75000"/>
                  </a:prstClr>
                </a:solidFill>
                <a:latin typeface="Consolas" panose="020B0609020204030204" pitchFamily="49" charset="0"/>
              </a:rPr>
              <a:t>github/</a:t>
            </a:r>
            <a:r>
              <a:rPr lang="en-US" dirty="0" err="1">
                <a:solidFill>
                  <a:prstClr val="white">
                    <a:lumMod val="75000"/>
                  </a:prstClr>
                </a:solidFill>
                <a:latin typeface="Consolas" panose="020B0609020204030204" pitchFamily="49" charset="0"/>
              </a:rPr>
              <a:t>ihacru</a:t>
            </a:r>
            <a:r>
              <a:rPr lang="en-US" dirty="0">
                <a:solidFill>
                  <a:prstClr val="white">
                    <a:lumMod val="75000"/>
                  </a:prstClr>
                </a:solidFill>
                <a:latin typeface="Consolas" panose="020B0609020204030204" pitchFamily="49" charset="0"/>
              </a:rPr>
              <a:t>/</a:t>
            </a:r>
            <a:r>
              <a:rPr lang="en-US" b="1" dirty="0" err="1">
                <a:solidFill>
                  <a:prstClr val="black"/>
                </a:solidFill>
                <a:latin typeface="Consolas" panose="020B0609020204030204" pitchFamily="49" charset="0"/>
              </a:rPr>
              <a:t>ihacru</a:t>
            </a:r>
            <a:r>
              <a:rPr lang="en-US" b="1" dirty="0">
                <a:solidFill>
                  <a:prstClr val="black"/>
                </a:solidFill>
                <a:latin typeface="Consolas" panose="020B0609020204030204" pitchFamily="49" charset="0"/>
              </a:rPr>
              <a:t>-location-census</a:t>
            </a:r>
          </a:p>
        </p:txBody>
      </p:sp>
      <p:sp>
        <p:nvSpPr>
          <p:cNvPr id="10" name="Slide Number Placeholder 9"/>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23</a:t>
            </a:fld>
            <a:endParaRPr lang="en-US">
              <a:solidFill>
                <a:prstClr val="black">
                  <a:tint val="75000"/>
                </a:prstClr>
              </a:solidFill>
              <a:latin typeface="Calibri" panose="020F0502020204030204"/>
            </a:endParaRPr>
          </a:p>
        </p:txBody>
      </p:sp>
      <p:pic>
        <p:nvPicPr>
          <p:cNvPr id="59" name="Picture 4" descr="Image result for vancouver island health authority"/>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3769" y="2312171"/>
            <a:ext cx="1892294" cy="854732"/>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8878658" y="3485251"/>
            <a:ext cx="1302516" cy="2197786"/>
            <a:chOff x="9810929" y="3137211"/>
            <a:chExt cx="1736688" cy="2930380"/>
          </a:xfrm>
        </p:grpSpPr>
        <p:pic>
          <p:nvPicPr>
            <p:cNvPr id="61" name="Picture 60"/>
            <p:cNvPicPr>
              <a:picLocks noChangeAspect="1"/>
            </p:cNvPicPr>
            <p:nvPr/>
          </p:nvPicPr>
          <p:blipFill>
            <a:blip r:embed="rId6"/>
            <a:stretch>
              <a:fillRect/>
            </a:stretch>
          </p:blipFill>
          <p:spPr>
            <a:xfrm>
              <a:off x="9810929" y="3137211"/>
              <a:ext cx="1736687" cy="2530272"/>
            </a:xfrm>
            <a:prstGeom prst="rect">
              <a:avLst/>
            </a:prstGeom>
          </p:spPr>
        </p:pic>
        <p:sp>
          <p:nvSpPr>
            <p:cNvPr id="62" name="TextBox 61"/>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63" name="Rectangle 62"/>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4" name="Rectangle 63"/>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5" name="Rectangle 64"/>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7" name="Rectangle 66"/>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8" name="Rectangle 67"/>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0" name="Rectangle 69"/>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1" name="Rectangle 70"/>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2" name="Rectangle 71"/>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3" name="Rectangle 72"/>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4" name="Rectangle 73"/>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5" name="Rectangle 74"/>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76" name="Rectangle 75"/>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77" name="Rectangle 76"/>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78" name="Rectangle 77"/>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9" name="Rectangle 78"/>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80" name="Rectangle 79"/>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81" name="Rectangle 80"/>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2" name="Rectangle 81"/>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3" name="Rectangle 82"/>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4" name="Rectangle 83"/>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85" name="Rectangle 84"/>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6" name="Rectangle 85"/>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7" name="Group 86"/>
          <p:cNvGrpSpPr/>
          <p:nvPr/>
        </p:nvGrpSpPr>
        <p:grpSpPr>
          <a:xfrm>
            <a:off x="8122973" y="5745710"/>
            <a:ext cx="685800" cy="202317"/>
            <a:chOff x="8798630" y="6412845"/>
            <a:chExt cx="914400" cy="269756"/>
          </a:xfrm>
        </p:grpSpPr>
        <p:sp>
          <p:nvSpPr>
            <p:cNvPr id="88" name="Rectangle 87"/>
            <p:cNvSpPr/>
            <p:nvPr/>
          </p:nvSpPr>
          <p:spPr>
            <a:xfrm>
              <a:off x="87986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9" name="Rectangle 88"/>
            <p:cNvSpPr/>
            <p:nvPr/>
          </p:nvSpPr>
          <p:spPr>
            <a:xfrm>
              <a:off x="87986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2016</a:t>
              </a:r>
            </a:p>
          </p:txBody>
        </p:sp>
      </p:grpSp>
      <p:sp>
        <p:nvSpPr>
          <p:cNvPr id="53" name="TextBox 52"/>
          <p:cNvSpPr txBox="1"/>
          <p:nvPr/>
        </p:nvSpPr>
        <p:spPr>
          <a:xfrm>
            <a:off x="4277163" y="1252502"/>
            <a:ext cx="6032071" cy="646331"/>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200" dirty="0">
                <a:solidFill>
                  <a:prstClr val="black"/>
                </a:solidFill>
                <a:latin typeface="Calibri" panose="020F0502020204030204"/>
                <a:cs typeface="Arial" panose="020B0604020202020204" pitchFamily="34" charset="0"/>
              </a:rPr>
              <a:t>Clinical Context Coding Scheme (</a:t>
            </a:r>
            <a:r>
              <a:rPr lang="en-US" sz="1200" dirty="0">
                <a:solidFill>
                  <a:srgbClr val="FF0000"/>
                </a:solidFill>
                <a:latin typeface="Calibri" panose="020F0502020204030204"/>
                <a:cs typeface="Arial" panose="020B0604020202020204" pitchFamily="34" charset="0"/>
              </a:rPr>
              <a:t>CCCS</a:t>
            </a:r>
            <a:r>
              <a:rPr lang="en-US" sz="1200" dirty="0">
                <a:solidFill>
                  <a:prstClr val="black"/>
                </a:solidFill>
                <a:latin typeface="Calibri" panose="020F0502020204030204"/>
                <a:cs typeface="Arial" panose="020B0604020202020204" pitchFamily="34" charset="0"/>
              </a:rPr>
              <a:t>) organizes the processes of (1) identifying service features of each location and (2) grouping individual locations into a </a:t>
            </a:r>
            <a:r>
              <a:rPr lang="en-US" sz="1200" dirty="0">
                <a:solidFill>
                  <a:srgbClr val="FF0000"/>
                </a:solidFill>
                <a:latin typeface="Calibri" panose="020F0502020204030204"/>
                <a:cs typeface="Arial" panose="020B0604020202020204" pitchFamily="34" charset="0"/>
              </a:rPr>
              <a:t>class of locations </a:t>
            </a:r>
            <a:r>
              <a:rPr lang="en-US" sz="1200" dirty="0">
                <a:solidFill>
                  <a:prstClr val="black"/>
                </a:solidFill>
                <a:latin typeface="Calibri" panose="020F0502020204030204"/>
                <a:cs typeface="Arial" panose="020B0604020202020204" pitchFamily="34" charset="0"/>
              </a:rPr>
              <a:t>based on similarity of these features.</a:t>
            </a:r>
          </a:p>
        </p:txBody>
      </p:sp>
    </p:spTree>
    <p:extLst>
      <p:ext uri="{BB962C8B-B14F-4D97-AF65-F5344CB8AC3E}">
        <p14:creationId xmlns:p14="http://schemas.microsoft.com/office/powerpoint/2010/main" val="9805844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37206" y="1558458"/>
            <a:ext cx="7118391" cy="3468345"/>
          </a:xfrm>
          <a:prstGeom prst="rect">
            <a:avLst/>
          </a:prstGeom>
        </p:spPr>
      </p:pic>
      <p:sp>
        <p:nvSpPr>
          <p:cNvPr id="38" name="Rectangle 37"/>
          <p:cNvSpPr/>
          <p:nvPr/>
        </p:nvSpPr>
        <p:spPr>
          <a:xfrm>
            <a:off x="1868917" y="5063091"/>
            <a:ext cx="6630314" cy="646331"/>
          </a:xfrm>
          <a:prstGeom prst="rect">
            <a:avLst/>
          </a:prstGeom>
        </p:spPr>
        <p:txBody>
          <a:bodyPr wrap="square">
            <a:spAutoFit/>
          </a:bodyPr>
          <a:lstStyle/>
          <a:p>
            <a:pPr defTabSz="685800"/>
            <a:r>
              <a:rPr lang="en-CA"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This is a fictional composite visualization based on data from several patients, cut and reassembled (Photoshop) to create an image that is representative of a single individual patient ‘journey’ through the array of secondary and tertiary services, but not actually reflecting at a row level the data of any patient.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24</a:t>
            </a:fld>
            <a:endParaRPr lang="en-US">
              <a:solidFill>
                <a:prstClr val="black">
                  <a:tint val="75000"/>
                </a:prstClr>
              </a:solidFill>
              <a:latin typeface="Calibri" panose="020F0502020204030204"/>
            </a:endParaRPr>
          </a:p>
        </p:txBody>
      </p:sp>
      <p:pic>
        <p:nvPicPr>
          <p:cNvPr id="27" name="Picture 4" descr="Image result for vancouver island health authorit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55597" y="2344615"/>
            <a:ext cx="1820466" cy="82228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8878658" y="3485251"/>
            <a:ext cx="1302516" cy="2197786"/>
            <a:chOff x="9810929" y="3137211"/>
            <a:chExt cx="1736688" cy="2930380"/>
          </a:xfrm>
        </p:grpSpPr>
        <p:pic>
          <p:nvPicPr>
            <p:cNvPr id="33" name="Picture 32"/>
            <p:cNvPicPr>
              <a:picLocks noChangeAspect="1"/>
            </p:cNvPicPr>
            <p:nvPr/>
          </p:nvPicPr>
          <p:blipFill>
            <a:blip r:embed="rId5"/>
            <a:stretch>
              <a:fillRect/>
            </a:stretch>
          </p:blipFill>
          <p:spPr>
            <a:xfrm>
              <a:off x="9810929" y="3137211"/>
              <a:ext cx="1736687" cy="2530272"/>
            </a:xfrm>
            <a:prstGeom prst="rect">
              <a:avLst/>
            </a:prstGeom>
          </p:spPr>
        </p:pic>
        <p:sp>
          <p:nvSpPr>
            <p:cNvPr id="34" name="TextBox 33"/>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68" name="Rectangle 67"/>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0" name="Rectangle 69"/>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1" name="Rectangle 70"/>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2" name="Rectangle 71"/>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3" name="Rectangle 72"/>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4" name="Rectangle 73"/>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5" name="Rectangle 74"/>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6" name="Rectangle 75"/>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7" name="Rectangle 76"/>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8" name="Rectangle 77"/>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9" name="Rectangle 78"/>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0" name="Rectangle 79"/>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81" name="Rectangle 80"/>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82" name="Rectangle 81"/>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83" name="Rectangle 82"/>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84" name="Rectangle 83"/>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85" name="Rectangle 84"/>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86" name="Rectangle 85"/>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7" name="Rectangle 86"/>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8" name="Rectangle 87"/>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9" name="Rectangle 88"/>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90" name="Rectangle 89"/>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91" name="Rectangle 90"/>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92" name="Group 91"/>
          <p:cNvGrpSpPr/>
          <p:nvPr/>
        </p:nvGrpSpPr>
        <p:grpSpPr>
          <a:xfrm>
            <a:off x="8808773" y="5745710"/>
            <a:ext cx="685800" cy="202317"/>
            <a:chOff x="9713030" y="6412845"/>
            <a:chExt cx="914400" cy="269756"/>
          </a:xfrm>
        </p:grpSpPr>
        <p:sp>
          <p:nvSpPr>
            <p:cNvPr id="93" name="Rectangle 92"/>
            <p:cNvSpPr/>
            <p:nvPr/>
          </p:nvSpPr>
          <p:spPr>
            <a:xfrm>
              <a:off x="97130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94" name="Rectangle 93"/>
            <p:cNvSpPr/>
            <p:nvPr/>
          </p:nvSpPr>
          <p:spPr>
            <a:xfrm>
              <a:off x="97130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2017</a:t>
              </a:r>
            </a:p>
          </p:txBody>
        </p:sp>
      </p:grpSp>
      <p:sp>
        <p:nvSpPr>
          <p:cNvPr id="47" name="TextBox 46"/>
          <p:cNvSpPr txBox="1"/>
          <p:nvPr/>
        </p:nvSpPr>
        <p:spPr>
          <a:xfrm>
            <a:off x="3064465" y="454269"/>
            <a:ext cx="6858001" cy="892552"/>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300" dirty="0">
                <a:solidFill>
                  <a:prstClr val="black"/>
                </a:solidFill>
                <a:latin typeface="Calibri" panose="020F0502020204030204"/>
                <a:cs typeface="Arial" panose="020B0604020202020204" pitchFamily="34" charset="0"/>
              </a:rPr>
              <a:t>Aggregating individual </a:t>
            </a:r>
            <a:r>
              <a:rPr lang="en-US" sz="1300" i="1" dirty="0">
                <a:solidFill>
                  <a:prstClr val="black"/>
                </a:solidFill>
                <a:latin typeface="Calibri" panose="020F0502020204030204"/>
                <a:cs typeface="Arial" panose="020B0604020202020204" pitchFamily="34" charset="0"/>
              </a:rPr>
              <a:t>service locations </a:t>
            </a:r>
            <a:r>
              <a:rPr lang="en-US" sz="1300" dirty="0">
                <a:solidFill>
                  <a:prstClr val="black"/>
                </a:solidFill>
                <a:latin typeface="Calibri" panose="020F0502020204030204"/>
                <a:cs typeface="Arial" panose="020B0604020202020204" pitchFamily="34" charset="0"/>
              </a:rPr>
              <a:t>into homogeneous </a:t>
            </a:r>
            <a:r>
              <a:rPr lang="en-US" sz="1300" i="1" dirty="0">
                <a:solidFill>
                  <a:prstClr val="black"/>
                </a:solidFill>
                <a:latin typeface="Calibri" panose="020F0502020204030204"/>
                <a:cs typeface="Arial" panose="020B0604020202020204" pitchFamily="34" charset="0"/>
              </a:rPr>
              <a:t>location classes </a:t>
            </a:r>
            <a:r>
              <a:rPr lang="en-US" sz="1300" dirty="0">
                <a:solidFill>
                  <a:prstClr val="black"/>
                </a:solidFill>
                <a:latin typeface="Calibri" panose="020F0502020204030204"/>
                <a:cs typeface="Arial" panose="020B0604020202020204" pitchFamily="34" charset="0"/>
              </a:rPr>
              <a:t>allowed manageable rendering of </a:t>
            </a:r>
            <a:r>
              <a:rPr lang="en-US" sz="1300" dirty="0">
                <a:solidFill>
                  <a:srgbClr val="FF0000"/>
                </a:solidFill>
                <a:latin typeface="Calibri" panose="020F0502020204030204"/>
                <a:cs typeface="Arial" panose="020B0604020202020204" pitchFamily="34" charset="0"/>
              </a:rPr>
              <a:t>clinical landscapes</a:t>
            </a:r>
            <a:r>
              <a:rPr lang="en-US" sz="1300" dirty="0">
                <a:solidFill>
                  <a:prstClr val="black"/>
                </a:solidFill>
                <a:latin typeface="Calibri" panose="020F0502020204030204"/>
                <a:cs typeface="Arial" panose="020B0604020202020204" pitchFamily="34" charset="0"/>
              </a:rPr>
              <a:t>: a complete history of person’s interaction with health services. This image forms the focal point of my methodological interest: I want to express mathematically and evaluate statistically constellations of person’s engagements with healthcare system.</a:t>
            </a:r>
          </a:p>
        </p:txBody>
      </p:sp>
    </p:spTree>
    <p:extLst>
      <p:ext uri="{BB962C8B-B14F-4D97-AF65-F5344CB8AC3E}">
        <p14:creationId xmlns:p14="http://schemas.microsoft.com/office/powerpoint/2010/main" val="40008273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0095" y="1034036"/>
            <a:ext cx="6839846" cy="3846242"/>
          </a:xfrm>
          <a:prstGeom prst="rect">
            <a:avLst/>
          </a:prstGeom>
        </p:spPr>
      </p:pic>
      <p:pic>
        <p:nvPicPr>
          <p:cNvPr id="41" name="Picture 4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88565" y="3992058"/>
            <a:ext cx="3067616" cy="1425357"/>
          </a:xfrm>
          <a:prstGeom prst="rect">
            <a:avLst/>
          </a:prstGeom>
        </p:spPr>
      </p:pic>
      <p:grpSp>
        <p:nvGrpSpPr>
          <p:cNvPr id="42" name="Group 41"/>
          <p:cNvGrpSpPr/>
          <p:nvPr/>
        </p:nvGrpSpPr>
        <p:grpSpPr>
          <a:xfrm>
            <a:off x="8519942" y="1772427"/>
            <a:ext cx="1880255" cy="1634138"/>
            <a:chOff x="9302930" y="1114300"/>
            <a:chExt cx="2507006" cy="2178850"/>
          </a:xfrm>
        </p:grpSpPr>
        <p:pic>
          <p:nvPicPr>
            <p:cNvPr id="43" name="Picture 42"/>
            <p:cNvPicPr>
              <a:picLocks noChangeAspect="1"/>
            </p:cNvPicPr>
            <p:nvPr/>
          </p:nvPicPr>
          <p:blipFill>
            <a:blip r:embed="rId5"/>
            <a:stretch>
              <a:fillRect/>
            </a:stretch>
          </p:blipFill>
          <p:spPr>
            <a:xfrm>
              <a:off x="9302930" y="2259686"/>
              <a:ext cx="2314960" cy="1033464"/>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38070" y="1784006"/>
              <a:ext cx="2471866" cy="518309"/>
            </a:xfrm>
            <a:prstGeom prst="rect">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12409" y="1114300"/>
              <a:ext cx="801349" cy="505502"/>
            </a:xfrm>
            <a:prstGeom prst="rect">
              <a:avLst/>
            </a:prstGeom>
          </p:spPr>
        </p:pic>
      </p:grpSp>
      <p:sp>
        <p:nvSpPr>
          <p:cNvPr id="5" name="Slide Number Placeholder 4"/>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25</a:t>
            </a:fld>
            <a:endParaRPr lang="en-US">
              <a:solidFill>
                <a:prstClr val="black">
                  <a:tint val="75000"/>
                </a:prstClr>
              </a:solidFill>
              <a:latin typeface="Calibri" panose="020F0502020204030204"/>
            </a:endParaRPr>
          </a:p>
        </p:txBody>
      </p:sp>
      <p:grpSp>
        <p:nvGrpSpPr>
          <p:cNvPr id="6" name="Group 5"/>
          <p:cNvGrpSpPr/>
          <p:nvPr/>
        </p:nvGrpSpPr>
        <p:grpSpPr>
          <a:xfrm>
            <a:off x="8610905" y="3359788"/>
            <a:ext cx="1695995" cy="2351828"/>
            <a:chOff x="9356564" y="3322952"/>
            <a:chExt cx="2261326" cy="3135771"/>
          </a:xfrm>
        </p:grpSpPr>
        <p:pic>
          <p:nvPicPr>
            <p:cNvPr id="33" name="Picture 32"/>
            <p:cNvPicPr>
              <a:picLocks noChangeAspect="1"/>
            </p:cNvPicPr>
            <p:nvPr/>
          </p:nvPicPr>
          <p:blipFill>
            <a:blip r:embed="rId8"/>
            <a:stretch>
              <a:fillRect/>
            </a:stretch>
          </p:blipFill>
          <p:spPr>
            <a:xfrm>
              <a:off x="9356564" y="3322952"/>
              <a:ext cx="2261326" cy="2701298"/>
            </a:xfrm>
            <a:prstGeom prst="rect">
              <a:avLst/>
            </a:prstGeom>
          </p:spPr>
        </p:pic>
        <p:sp>
          <p:nvSpPr>
            <p:cNvPr id="79" name="TextBox 78"/>
            <p:cNvSpPr txBox="1"/>
            <p:nvPr/>
          </p:nvSpPr>
          <p:spPr>
            <a:xfrm>
              <a:off x="9618883" y="6058614"/>
              <a:ext cx="1736687"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Kate Smolina</a:t>
              </a:r>
            </a:p>
          </p:txBody>
        </p:sp>
      </p:grpSp>
      <p:sp>
        <p:nvSpPr>
          <p:cNvPr id="39" name="Rectangle 38"/>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0" name="Rectangle 39"/>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6" name="Rectangle 45"/>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7" name="Rectangle 46"/>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8" name="Rectangle 47"/>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9" name="Rectangle 48"/>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0" name="Rectangle 49"/>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4" name="Rectangle 53"/>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5" name="Rectangle 54"/>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6" name="Rectangle 55"/>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7" name="Rectangle 56"/>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8" name="Rectangle 57"/>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9" name="Rectangle 58"/>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60" name="Rectangle 59"/>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61" name="Rectangle 60"/>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62" name="Rectangle 61"/>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80" name="Rectangle 79"/>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81" name="Rectangle 80"/>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82" name="Rectangle 81"/>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3" name="Rectangle 82"/>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4" name="Rectangle 83"/>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5" name="Rectangle 84"/>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86" name="Rectangle 85"/>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7" name="Rectangle 86"/>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8" name="Group 87"/>
          <p:cNvGrpSpPr/>
          <p:nvPr/>
        </p:nvGrpSpPr>
        <p:grpSpPr>
          <a:xfrm>
            <a:off x="8808773" y="5745710"/>
            <a:ext cx="685800" cy="202317"/>
            <a:chOff x="9713030" y="6412845"/>
            <a:chExt cx="914400" cy="269756"/>
          </a:xfrm>
        </p:grpSpPr>
        <p:sp>
          <p:nvSpPr>
            <p:cNvPr id="89" name="Rectangle 88"/>
            <p:cNvSpPr/>
            <p:nvPr/>
          </p:nvSpPr>
          <p:spPr>
            <a:xfrm>
              <a:off x="97130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90" name="Rectangle 89"/>
            <p:cNvSpPr/>
            <p:nvPr/>
          </p:nvSpPr>
          <p:spPr>
            <a:xfrm>
              <a:off x="97130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2017</a:t>
              </a:r>
            </a:p>
          </p:txBody>
        </p:sp>
      </p:grpSp>
      <p:sp>
        <p:nvSpPr>
          <p:cNvPr id="63" name="TextBox 62"/>
          <p:cNvSpPr txBox="1"/>
          <p:nvPr/>
        </p:nvSpPr>
        <p:spPr>
          <a:xfrm>
            <a:off x="4910477" y="4956613"/>
            <a:ext cx="3635819" cy="707886"/>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000" dirty="0">
                <a:solidFill>
                  <a:prstClr val="black"/>
                </a:solidFill>
                <a:latin typeface="Calibri" panose="020F0502020204030204"/>
                <a:cs typeface="Arial" panose="020B0604020202020204" pitchFamily="34" charset="0"/>
              </a:rPr>
              <a:t>Building on this work, Kate, Ken, and I have designed two projects for my CIHR Health System Impact Fellowship to support BCOPPH in enhancing surveillance of chronic and/or mental health and substance use (MHSU) conditions</a:t>
            </a:r>
          </a:p>
        </p:txBody>
      </p:sp>
      <p:sp>
        <p:nvSpPr>
          <p:cNvPr id="64" name="Title 1"/>
          <p:cNvSpPr>
            <a:spLocks noGrp="1"/>
          </p:cNvSpPr>
          <p:nvPr>
            <p:ph type="title"/>
          </p:nvPr>
        </p:nvSpPr>
        <p:spPr>
          <a:xfrm>
            <a:off x="1707745" y="301391"/>
            <a:ext cx="9144000" cy="555172"/>
          </a:xfrm>
        </p:spPr>
        <p:txBody>
          <a:bodyPr>
            <a:noAutofit/>
          </a:bodyPr>
          <a:lstStyle/>
          <a:p>
            <a:r>
              <a:rPr lang="en-US" dirty="0">
                <a:latin typeface="Calibri" panose="020F0502020204030204" pitchFamily="34" charset="0"/>
                <a:cs typeface="Calibri" panose="020F0502020204030204" pitchFamily="34" charset="0"/>
              </a:rPr>
              <a:t>CIHR</a:t>
            </a:r>
          </a:p>
        </p:txBody>
      </p:sp>
    </p:spTree>
    <p:extLst>
      <p:ext uri="{BB962C8B-B14F-4D97-AF65-F5344CB8AC3E}">
        <p14:creationId xmlns:p14="http://schemas.microsoft.com/office/powerpoint/2010/main" val="9608505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650391" y="740779"/>
            <a:ext cx="6853668" cy="4112333"/>
          </a:xfrm>
          <a:prstGeom prst="rect">
            <a:avLst/>
          </a:prstGeom>
        </p:spPr>
      </p:pic>
      <p:sp>
        <p:nvSpPr>
          <p:cNvPr id="4" name="Slide Number Placeholder 3"/>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26</a:t>
            </a:fld>
            <a:endParaRPr lang="en-US">
              <a:solidFill>
                <a:prstClr val="black">
                  <a:tint val="75000"/>
                </a:prstClr>
              </a:solidFill>
              <a:latin typeface="Calibri" panose="020F0502020204030204"/>
            </a:endParaRPr>
          </a:p>
        </p:txBody>
      </p:sp>
      <p:sp>
        <p:nvSpPr>
          <p:cNvPr id="41" name="Rectangle 40"/>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2" name="Rectangle 41"/>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3" name="Rectangle 42"/>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4" name="Rectangle 43"/>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5" name="Rectangle 44"/>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6" name="Rectangle 45"/>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7" name="Rectangle 46"/>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1" name="Rectangle 60"/>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2" name="Rectangle 61"/>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3" name="Rectangle 62"/>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4" name="Rectangle 63"/>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5" name="Rectangle 64"/>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67" name="Rectangle 66"/>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68" name="Rectangle 67"/>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69" name="Rectangle 68"/>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7" name="Rectangle 76"/>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78" name="Rectangle 77"/>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79" name="Rectangle 78"/>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0" name="Rectangle 79"/>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1" name="Rectangle 80"/>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2" name="Rectangle 81"/>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83" name="Rectangle 82"/>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4" name="Rectangle 83"/>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5" name="Group 84"/>
          <p:cNvGrpSpPr/>
          <p:nvPr/>
        </p:nvGrpSpPr>
        <p:grpSpPr>
          <a:xfrm>
            <a:off x="8808773" y="5745710"/>
            <a:ext cx="685800" cy="202317"/>
            <a:chOff x="9713030" y="6412845"/>
            <a:chExt cx="914400" cy="269756"/>
          </a:xfrm>
        </p:grpSpPr>
        <p:sp>
          <p:nvSpPr>
            <p:cNvPr id="86" name="Rectangle 85"/>
            <p:cNvSpPr/>
            <p:nvPr/>
          </p:nvSpPr>
          <p:spPr>
            <a:xfrm>
              <a:off x="97130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7" name="Rectangle 86"/>
            <p:cNvSpPr/>
            <p:nvPr/>
          </p:nvSpPr>
          <p:spPr>
            <a:xfrm>
              <a:off x="97130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2017</a:t>
              </a:r>
            </a:p>
          </p:txBody>
        </p:sp>
      </p:grpSp>
      <p:sp>
        <p:nvSpPr>
          <p:cNvPr id="51" name="TextBox 50"/>
          <p:cNvSpPr txBox="1"/>
          <p:nvPr/>
        </p:nvSpPr>
        <p:spPr>
          <a:xfrm>
            <a:off x="2786043" y="5083865"/>
            <a:ext cx="4501660" cy="307777"/>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defTabSz="685800"/>
            <a:r>
              <a:rPr lang="en-US" sz="1400" dirty="0">
                <a:solidFill>
                  <a:prstClr val="black"/>
                </a:solidFill>
                <a:latin typeface="Calibri" panose="020F0502020204030204"/>
                <a:cs typeface="Arial" panose="020B0604020202020204" pitchFamily="34" charset="0"/>
              </a:rPr>
              <a:t>Work Break Down (WBD) structure of the proposed project</a:t>
            </a:r>
          </a:p>
        </p:txBody>
      </p:sp>
    </p:spTree>
    <p:extLst>
      <p:ext uri="{BB962C8B-B14F-4D97-AF65-F5344CB8AC3E}">
        <p14:creationId xmlns:p14="http://schemas.microsoft.com/office/powerpoint/2010/main" val="13552578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40471" y="943877"/>
            <a:ext cx="8263929" cy="707886"/>
          </a:xfrm>
          <a:prstGeom prst="rect">
            <a:avLst/>
          </a:prstGeom>
        </p:spPr>
        <p:txBody>
          <a:bodyPr wrap="none">
            <a:spAutoFit/>
          </a:bodyPr>
          <a:lstStyle/>
          <a:p>
            <a:pPr defTabSz="685800"/>
            <a:r>
              <a:rPr lang="en-US" sz="2000" dirty="0">
                <a:solidFill>
                  <a:prstClr val="black"/>
                </a:solidFill>
                <a:latin typeface="Calibri" panose="020F0502020204030204" pitchFamily="34" charset="0"/>
                <a:cs typeface="Calibri" panose="020F0502020204030204" pitchFamily="34" charset="0"/>
              </a:rPr>
              <a:t>EHR Developers: </a:t>
            </a:r>
          </a:p>
          <a:p>
            <a:pPr defTabSz="685800"/>
            <a:r>
              <a:rPr lang="en-US" sz="2000" dirty="0">
                <a:solidFill>
                  <a:prstClr val="black"/>
                </a:solidFill>
                <a:latin typeface="Calibri" panose="020F0502020204030204" pitchFamily="34" charset="0"/>
                <a:cs typeface="Calibri" panose="020F0502020204030204" pitchFamily="34" charset="0"/>
              </a:rPr>
              <a:t>	- Make your records digital and bask in clinically actionable knowledge!</a:t>
            </a:r>
          </a:p>
        </p:txBody>
      </p:sp>
      <p:sp>
        <p:nvSpPr>
          <p:cNvPr id="35" name="Rectangle 34"/>
          <p:cNvSpPr/>
          <p:nvPr/>
        </p:nvSpPr>
        <p:spPr>
          <a:xfrm>
            <a:off x="1540470" y="1743806"/>
            <a:ext cx="1374094" cy="707886"/>
          </a:xfrm>
          <a:prstGeom prst="rect">
            <a:avLst/>
          </a:prstGeom>
        </p:spPr>
        <p:txBody>
          <a:bodyPr wrap="none">
            <a:spAutoFit/>
          </a:bodyPr>
          <a:lstStyle/>
          <a:p>
            <a:pPr defTabSz="685800"/>
            <a:r>
              <a:rPr lang="en-US" sz="2000" dirty="0">
                <a:solidFill>
                  <a:prstClr val="black"/>
                </a:solidFill>
                <a:latin typeface="Calibri" panose="020F0502020204030204" pitchFamily="34" charset="0"/>
                <a:cs typeface="Calibri" panose="020F0502020204030204" pitchFamily="34" charset="0"/>
              </a:rPr>
              <a:t>Public: </a:t>
            </a:r>
          </a:p>
          <a:p>
            <a:pPr defTabSz="685800"/>
            <a:r>
              <a:rPr lang="en-US" sz="2000" dirty="0">
                <a:solidFill>
                  <a:prstClr val="black"/>
                </a:solidFill>
                <a:latin typeface="Calibri" panose="020F0502020204030204" pitchFamily="34" charset="0"/>
                <a:cs typeface="Calibri" panose="020F0502020204030204" pitchFamily="34" charset="0"/>
              </a:rPr>
              <a:t>	-  OK</a:t>
            </a:r>
          </a:p>
        </p:txBody>
      </p:sp>
      <p:sp>
        <p:nvSpPr>
          <p:cNvPr id="36" name="Rectangle 35"/>
          <p:cNvSpPr/>
          <p:nvPr/>
        </p:nvSpPr>
        <p:spPr>
          <a:xfrm>
            <a:off x="1534994" y="3524999"/>
            <a:ext cx="7028271" cy="707886"/>
          </a:xfrm>
          <a:prstGeom prst="rect">
            <a:avLst/>
          </a:prstGeom>
        </p:spPr>
        <p:txBody>
          <a:bodyPr wrap="none">
            <a:spAutoFit/>
          </a:bodyPr>
          <a:lstStyle/>
          <a:p>
            <a:pPr defTabSz="685800"/>
            <a:r>
              <a:rPr lang="en-US" sz="2000" dirty="0">
                <a:solidFill>
                  <a:prstClr val="black"/>
                </a:solidFill>
                <a:latin typeface="Calibri" panose="020F0502020204030204" pitchFamily="34" charset="0"/>
                <a:cs typeface="Calibri" panose="020F0502020204030204" pitchFamily="34" charset="0"/>
              </a:rPr>
              <a:t>Public: </a:t>
            </a:r>
          </a:p>
          <a:p>
            <a:pPr defTabSz="685800"/>
            <a:r>
              <a:rPr lang="en-US" sz="2000" dirty="0">
                <a:solidFill>
                  <a:prstClr val="black"/>
                </a:solidFill>
                <a:latin typeface="Calibri" panose="020F0502020204030204" pitchFamily="34" charset="0"/>
                <a:cs typeface="Calibri" panose="020F0502020204030204" pitchFamily="34" charset="0"/>
              </a:rPr>
              <a:t>	- So what about basking in clinically actionable knowledge?</a:t>
            </a:r>
          </a:p>
        </p:txBody>
      </p:sp>
      <p:sp>
        <p:nvSpPr>
          <p:cNvPr id="37" name="Rectangle 36"/>
          <p:cNvSpPr/>
          <p:nvPr/>
        </p:nvSpPr>
        <p:spPr>
          <a:xfrm>
            <a:off x="1560874" y="4396968"/>
            <a:ext cx="7324593" cy="1631216"/>
          </a:xfrm>
          <a:prstGeom prst="rect">
            <a:avLst/>
          </a:prstGeom>
        </p:spPr>
        <p:txBody>
          <a:bodyPr wrap="square">
            <a:spAutoFit/>
          </a:bodyPr>
          <a:lstStyle/>
          <a:p>
            <a:pPr defTabSz="685800"/>
            <a:r>
              <a:rPr lang="en-US" sz="2000" dirty="0">
                <a:solidFill>
                  <a:prstClr val="black"/>
                </a:solidFill>
                <a:latin typeface="Calibri" panose="020F0502020204030204" pitchFamily="34" charset="0"/>
                <a:cs typeface="Calibri" panose="020F0502020204030204" pitchFamily="34" charset="0"/>
              </a:rPr>
              <a:t>EHR Developers: </a:t>
            </a:r>
          </a:p>
          <a:p>
            <a:pPr defTabSz="685800"/>
            <a:r>
              <a:rPr lang="en-US" sz="2000" dirty="0">
                <a:solidFill>
                  <a:prstClr val="black"/>
                </a:solidFill>
                <a:latin typeface="Calibri" panose="020F0502020204030204" pitchFamily="34" charset="0"/>
                <a:cs typeface="Calibri" panose="020F0502020204030204" pitchFamily="34" charset="0"/>
              </a:rPr>
              <a:t>	- Err… It turns out, EHR data is usually complex, frequently unstructured, and most of the time missing. And while making sense of it is often problematic and unreliable, do not worry,  artificial intelligence will come to our rescue! </a:t>
            </a:r>
          </a:p>
        </p:txBody>
      </p:sp>
      <p:sp>
        <p:nvSpPr>
          <p:cNvPr id="38" name="TextBox 37"/>
          <p:cNvSpPr txBox="1"/>
          <p:nvPr/>
        </p:nvSpPr>
        <p:spPr>
          <a:xfrm>
            <a:off x="979662" y="305469"/>
            <a:ext cx="2170851" cy="553998"/>
          </a:xfrm>
          <a:prstGeom prst="rect">
            <a:avLst/>
          </a:prstGeom>
          <a:noFill/>
        </p:spPr>
        <p:txBody>
          <a:bodyPr wrap="none" rtlCol="0">
            <a:spAutoFit/>
          </a:bodyPr>
          <a:lstStyle/>
          <a:p>
            <a:pPr defTabSz="685800"/>
            <a:r>
              <a:rPr lang="en-US" sz="3000" b="1" dirty="0">
                <a:solidFill>
                  <a:prstClr val="black"/>
                </a:solidFill>
                <a:latin typeface="Calibri" panose="020F0502020204030204" pitchFamily="34" charset="0"/>
                <a:cs typeface="Calibri" panose="020F0502020204030204" pitchFamily="34" charset="0"/>
              </a:rPr>
              <a:t>20 years ago</a:t>
            </a:r>
          </a:p>
        </p:txBody>
      </p:sp>
      <p:sp>
        <p:nvSpPr>
          <p:cNvPr id="39" name="TextBox 38"/>
          <p:cNvSpPr txBox="1"/>
          <p:nvPr/>
        </p:nvSpPr>
        <p:spPr>
          <a:xfrm>
            <a:off x="974648" y="2817286"/>
            <a:ext cx="1120691" cy="553998"/>
          </a:xfrm>
          <a:prstGeom prst="rect">
            <a:avLst/>
          </a:prstGeom>
          <a:noFill/>
        </p:spPr>
        <p:txBody>
          <a:bodyPr wrap="none" rtlCol="0">
            <a:spAutoFit/>
          </a:bodyPr>
          <a:lstStyle/>
          <a:p>
            <a:pPr defTabSz="685800"/>
            <a:r>
              <a:rPr lang="en-US" sz="3000" b="1" dirty="0">
                <a:solidFill>
                  <a:prstClr val="black"/>
                </a:solidFill>
                <a:latin typeface="Calibri" panose="020F0502020204030204" pitchFamily="34" charset="0"/>
                <a:cs typeface="Calibri" panose="020F0502020204030204" pitchFamily="34" charset="0"/>
              </a:rPr>
              <a:t>Today</a:t>
            </a:r>
          </a:p>
        </p:txBody>
      </p:sp>
      <p:sp>
        <p:nvSpPr>
          <p:cNvPr id="3" name="Slide Number Placeholder 2"/>
          <p:cNvSpPr>
            <a:spLocks noGrp="1"/>
          </p:cNvSpPr>
          <p:nvPr>
            <p:ph type="sldNum" sz="quarter" idx="12"/>
          </p:nvPr>
        </p:nvSpPr>
        <p:spPr>
          <a:xfrm>
            <a:off x="7747000" y="6356350"/>
            <a:ext cx="2743200" cy="365125"/>
          </a:xfrm>
        </p:spPr>
        <p:txBody>
          <a:bodyPr/>
          <a:lstStyle/>
          <a:p>
            <a:pPr defTabSz="685800"/>
            <a:fld id="{BF7FD5A1-A192-4F41-95B0-28BC4C361093}" type="slidenum">
              <a:rPr lang="en-US">
                <a:solidFill>
                  <a:prstClr val="black">
                    <a:tint val="75000"/>
                  </a:prstClr>
                </a:solidFill>
                <a:latin typeface="Calibri" panose="020F0502020204030204"/>
              </a:rPr>
              <a:pPr defTabSz="685800"/>
              <a:t>3</a:t>
            </a:fld>
            <a:endParaRPr lang="en-US">
              <a:solidFill>
                <a:prstClr val="black">
                  <a:tint val="75000"/>
                </a:prstClr>
              </a:solidFill>
              <a:latin typeface="Calibri" panose="020F0502020204030204"/>
            </a:endParaRPr>
          </a:p>
        </p:txBody>
      </p:sp>
      <p:pic>
        <p:nvPicPr>
          <p:cNvPr id="1026" name="Picture 2" descr="Image result for shut up and take my mon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42" y="1775787"/>
            <a:ext cx="3222625" cy="181449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8397371" y="3094285"/>
            <a:ext cx="3794629" cy="3197136"/>
            <a:chOff x="8397371" y="3094285"/>
            <a:chExt cx="3794629" cy="3197136"/>
          </a:xfrm>
        </p:grpSpPr>
        <p:pic>
          <p:nvPicPr>
            <p:cNvPr id="1028" name="Picture 4" descr="Image result for bender ev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818" y="309428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97371" y="6029811"/>
              <a:ext cx="3794629" cy="261610"/>
            </a:xfrm>
            <a:prstGeom prst="rect">
              <a:avLst/>
            </a:prstGeom>
          </p:spPr>
          <p:txBody>
            <a:bodyPr wrap="none">
              <a:spAutoFit/>
            </a:bodyPr>
            <a:lstStyle/>
            <a:p>
              <a:r>
                <a:rPr lang="en-US" sz="1100" dirty="0">
                  <a:latin typeface="Arial" panose="020B0604020202020204" pitchFamily="34" charset="0"/>
                  <a:cs typeface="Arial" panose="020B0604020202020204" pitchFamily="34" charset="0"/>
                </a:rPr>
                <a:t>http://villains.wikia.com/wiki/</a:t>
              </a:r>
              <a:r>
                <a:rPr lang="en-US" sz="1100" dirty="0" err="1">
                  <a:latin typeface="Arial" panose="020B0604020202020204" pitchFamily="34" charset="0"/>
                  <a:cs typeface="Arial" panose="020B0604020202020204" pitchFamily="34" charset="0"/>
                </a:rPr>
                <a:t>Bender_Bending_Rodríguez</a:t>
              </a:r>
              <a:r>
                <a:rPr lang="en-US" sz="1100" dirty="0">
                  <a:latin typeface="Arial" panose="020B0604020202020204" pitchFamily="34" charset="0"/>
                  <a:cs typeface="Arial" panose="020B0604020202020204" pitchFamily="34" charset="0"/>
                </a:rPr>
                <a:t>?</a:t>
              </a:r>
            </a:p>
          </p:txBody>
        </p:sp>
      </p:grpSp>
    </p:spTree>
    <p:custDataLst>
      <p:tags r:id="rId1"/>
    </p:custDataLst>
    <p:extLst>
      <p:ext uri="{BB962C8B-B14F-4D97-AF65-F5344CB8AC3E}">
        <p14:creationId xmlns:p14="http://schemas.microsoft.com/office/powerpoint/2010/main" val="699459508"/>
      </p:ext>
    </p:extLst>
  </p:cSld>
  <p:clrMapOvr>
    <a:masterClrMapping/>
  </p:clrMapOvr>
  <mc:AlternateContent xmlns:mc="http://schemas.openxmlformats.org/markup-compatibility/2006" xmlns:p14="http://schemas.microsoft.com/office/powerpoint/2010/main">
    <mc:Choice Requires="p14">
      <p:transition p14:dur="100" advTm="38419">
        <p:cut/>
      </p:transition>
    </mc:Choice>
    <mc:Fallback xmlns="">
      <p:transition advTm="38419">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5" grpId="0"/>
      <p:bldP spid="36"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8394" y="3155581"/>
            <a:ext cx="7933785" cy="430887"/>
          </a:xfrm>
          <a:prstGeom prst="rect">
            <a:avLst/>
          </a:prstGeom>
          <a:noFill/>
        </p:spPr>
        <p:txBody>
          <a:bodyPr wrap="square" rtlCol="0">
            <a:spAutoFit/>
          </a:bodyPr>
          <a:lstStyle/>
          <a:p>
            <a:pPr algn="ctr" defTabSz="685800"/>
            <a:r>
              <a:rPr lang="en-US" sz="2200" b="1" dirty="0">
                <a:solidFill>
                  <a:srgbClr val="FF0000"/>
                </a:solidFill>
                <a:latin typeface="Calibri" panose="020F0502020204030204" pitchFamily="34" charset="0"/>
                <a:cs typeface="Calibri" panose="020F0502020204030204" pitchFamily="34" charset="0"/>
              </a:rPr>
              <a:t>The promise of big clinical data remains largely UNFULFILLED</a:t>
            </a:r>
          </a:p>
        </p:txBody>
      </p:sp>
    </p:spTree>
    <p:extLst>
      <p:ext uri="{BB962C8B-B14F-4D97-AF65-F5344CB8AC3E}">
        <p14:creationId xmlns:p14="http://schemas.microsoft.com/office/powerpoint/2010/main" val="780277823"/>
      </p:ext>
    </p:extLst>
  </p:cSld>
  <p:clrMapOvr>
    <a:masterClrMapping/>
  </p:clrMapOvr>
  <mc:AlternateContent xmlns:mc="http://schemas.openxmlformats.org/markup-compatibility/2006" xmlns:p14="http://schemas.microsoft.com/office/powerpoint/2010/main">
    <mc:Choice Requires="p14">
      <p:transition spd="slow" p14:dur="2000" advTm="7285"/>
    </mc:Choice>
    <mc:Fallback xmlns="">
      <p:transition spd="slow" advTm="72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09766" y="3021538"/>
            <a:ext cx="4604146" cy="1292662"/>
          </a:xfrm>
          <a:prstGeom prst="rect">
            <a:avLst/>
          </a:prstGeom>
          <a:noFill/>
        </p:spPr>
        <p:txBody>
          <a:bodyPr wrap="none" rtlCol="0">
            <a:spAutoFit/>
          </a:bodyPr>
          <a:lstStyle/>
          <a:p>
            <a:pPr defTabSz="685800"/>
            <a:r>
              <a:rPr lang="en-US" sz="2600" dirty="0">
                <a:solidFill>
                  <a:prstClr val="black"/>
                </a:solidFill>
                <a:latin typeface="Arial" panose="020B0604020202020204" pitchFamily="34" charset="0"/>
                <a:cs typeface="Arial" panose="020B0604020202020204" pitchFamily="34" charset="0"/>
              </a:rPr>
              <a:t>What features of data science</a:t>
            </a:r>
          </a:p>
          <a:p>
            <a:pPr defTabSz="685800"/>
            <a:r>
              <a:rPr lang="en-US" sz="2600" dirty="0">
                <a:solidFill>
                  <a:prstClr val="black"/>
                </a:solidFill>
                <a:latin typeface="Arial" panose="020B0604020202020204" pitchFamily="34" charset="0"/>
                <a:cs typeface="Arial" panose="020B0604020202020204" pitchFamily="34" charset="0"/>
              </a:rPr>
              <a:t>What creative skills</a:t>
            </a:r>
          </a:p>
          <a:p>
            <a:pPr defTabSz="685800"/>
            <a:r>
              <a:rPr lang="en-US" sz="2600" dirty="0">
                <a:solidFill>
                  <a:prstClr val="black"/>
                </a:solidFill>
                <a:latin typeface="Arial" panose="020B0604020202020204" pitchFamily="34" charset="0"/>
                <a:cs typeface="Arial" panose="020B0604020202020204" pitchFamily="34" charset="0"/>
              </a:rPr>
              <a:t>What concepts</a:t>
            </a:r>
          </a:p>
        </p:txBody>
      </p:sp>
      <p:sp>
        <p:nvSpPr>
          <p:cNvPr id="5" name="TextBox 4"/>
          <p:cNvSpPr txBox="1"/>
          <p:nvPr/>
        </p:nvSpPr>
        <p:spPr>
          <a:xfrm>
            <a:off x="4071616" y="4493293"/>
            <a:ext cx="6215163" cy="492443"/>
          </a:xfrm>
          <a:prstGeom prst="rect">
            <a:avLst/>
          </a:prstGeom>
          <a:noFill/>
        </p:spPr>
        <p:txBody>
          <a:bodyPr wrap="none" rtlCol="0">
            <a:spAutoFit/>
          </a:bodyPr>
          <a:lstStyle/>
          <a:p>
            <a:pPr defTabSz="685800"/>
            <a:r>
              <a:rPr lang="en-US" sz="2600" dirty="0">
                <a:solidFill>
                  <a:prstClr val="black"/>
                </a:solidFill>
                <a:latin typeface="Arial" panose="020B0604020202020204" pitchFamily="34" charset="0"/>
                <a:cs typeface="Arial" panose="020B0604020202020204" pitchFamily="34" charset="0"/>
              </a:rPr>
              <a:t>are important</a:t>
            </a:r>
            <a:r>
              <a:rPr lang="en-US" sz="2600" dirty="0">
                <a:solidFill>
                  <a:srgbClr val="FF0000"/>
                </a:solidFill>
                <a:latin typeface="Arial" panose="020B0604020202020204" pitchFamily="34" charset="0"/>
                <a:cs typeface="Arial" panose="020B0604020202020204" pitchFamily="34" charset="0"/>
              </a:rPr>
              <a:t>*</a:t>
            </a:r>
            <a:r>
              <a:rPr lang="en-US" sz="2600" dirty="0">
                <a:solidFill>
                  <a:prstClr val="black"/>
                </a:solidFill>
                <a:latin typeface="Arial" panose="020B0604020202020204" pitchFamily="34" charset="0"/>
                <a:cs typeface="Arial" panose="020B0604020202020204" pitchFamily="34" charset="0"/>
              </a:rPr>
              <a:t> to help fulfill this promise?</a:t>
            </a:r>
          </a:p>
        </p:txBody>
      </p:sp>
      <p:sp>
        <p:nvSpPr>
          <p:cNvPr id="7" name="TextBox 6"/>
          <p:cNvSpPr txBox="1"/>
          <p:nvPr/>
        </p:nvSpPr>
        <p:spPr>
          <a:xfrm>
            <a:off x="6038981" y="5838615"/>
            <a:ext cx="1789336" cy="400110"/>
          </a:xfrm>
          <a:prstGeom prst="rect">
            <a:avLst/>
          </a:prstGeom>
          <a:noFill/>
        </p:spPr>
        <p:txBody>
          <a:bodyPr wrap="none" rtlCol="0">
            <a:spAutoFit/>
          </a:bodyPr>
          <a:lstStyle/>
          <a:p>
            <a:pPr defTabSz="685800"/>
            <a:r>
              <a:rPr lang="en-US" sz="2000" dirty="0">
                <a:solidFill>
                  <a:srgbClr val="FF0000"/>
                </a:solidFill>
                <a:latin typeface="Arial" panose="020B0604020202020204" pitchFamily="34" charset="0"/>
                <a:cs typeface="Arial" panose="020B0604020202020204" pitchFamily="34" charset="0"/>
              </a:rPr>
              <a:t>*</a:t>
            </a:r>
            <a:r>
              <a:rPr lang="en-US" sz="2000" dirty="0">
                <a:solidFill>
                  <a:prstClr val="black"/>
                </a:solidFill>
                <a:latin typeface="Arial" panose="020B0604020202020204" pitchFamily="34" charset="0"/>
                <a:cs typeface="Arial" panose="020B0604020202020204" pitchFamily="34" charset="0"/>
              </a:rPr>
              <a:t>in my opinion</a:t>
            </a:r>
          </a:p>
        </p:txBody>
      </p:sp>
      <p:sp>
        <p:nvSpPr>
          <p:cNvPr id="8" name="Title 1"/>
          <p:cNvSpPr txBox="1">
            <a:spLocks/>
          </p:cNvSpPr>
          <p:nvPr/>
        </p:nvSpPr>
        <p:spPr>
          <a:xfrm>
            <a:off x="2579011" y="366990"/>
            <a:ext cx="6384367" cy="22299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CA" sz="2400" dirty="0">
                <a:latin typeface="Arial" panose="020B0604020202020204" pitchFamily="34" charset="0"/>
                <a:cs typeface="Arial" panose="020B0604020202020204" pitchFamily="34" charset="0"/>
              </a:rPr>
              <a:t>How can </a:t>
            </a:r>
            <a:br>
              <a:rPr lang="en-CA" sz="2400" dirty="0">
                <a:latin typeface="Arial" panose="020B0604020202020204" pitchFamily="34" charset="0"/>
                <a:cs typeface="Arial" panose="020B0604020202020204" pitchFamily="34" charset="0"/>
              </a:rPr>
            </a:br>
            <a:r>
              <a:rPr lang="en-CA" sz="2400" dirty="0">
                <a:solidFill>
                  <a:schemeClr val="accent2"/>
                </a:solidFill>
                <a:latin typeface="Arial" panose="020B0604020202020204" pitchFamily="34" charset="0"/>
                <a:cs typeface="Arial" panose="020B0604020202020204" pitchFamily="34" charset="0"/>
              </a:rPr>
              <a:t>population data science</a:t>
            </a:r>
            <a:br>
              <a:rPr lang="en-CA" sz="2400" dirty="0">
                <a:solidFill>
                  <a:schemeClr val="accent2"/>
                </a:solidFill>
                <a:latin typeface="Arial" panose="020B0604020202020204" pitchFamily="34" charset="0"/>
                <a:cs typeface="Arial" panose="020B0604020202020204" pitchFamily="34" charset="0"/>
              </a:rPr>
            </a:br>
            <a:r>
              <a:rPr lang="en-CA" sz="2400" dirty="0">
                <a:solidFill>
                  <a:schemeClr val="accent1">
                    <a:lumMod val="60000"/>
                    <a:lumOff val="40000"/>
                  </a:schemeClr>
                </a:solidFill>
                <a:latin typeface="Arial" panose="020B0604020202020204" pitchFamily="34" charset="0"/>
                <a:cs typeface="Arial" panose="020B0604020202020204" pitchFamily="34" charset="0"/>
              </a:rPr>
              <a:t>big health data </a:t>
            </a:r>
            <a:br>
              <a:rPr lang="en-CA" sz="2400" dirty="0">
                <a:latin typeface="Arial" panose="020B0604020202020204" pitchFamily="34" charset="0"/>
                <a:cs typeface="Arial" panose="020B0604020202020204" pitchFamily="34" charset="0"/>
              </a:rPr>
            </a:br>
            <a:r>
              <a:rPr lang="en-CA" sz="2400" dirty="0">
                <a:latin typeface="Arial" panose="020B0604020202020204" pitchFamily="34" charset="0"/>
                <a:cs typeface="Arial" panose="020B0604020202020204" pitchFamily="34" charset="0"/>
              </a:rPr>
              <a:t>make an impact on health(care) system(s)?</a:t>
            </a:r>
            <a:br>
              <a:rPr lang="en-CA"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592747"/>
      </p:ext>
    </p:extLst>
  </p:cSld>
  <p:clrMapOvr>
    <a:masterClrMapping/>
  </p:clrMapOvr>
  <mc:AlternateContent xmlns:mc="http://schemas.openxmlformats.org/markup-compatibility/2006" xmlns:p14="http://schemas.microsoft.com/office/powerpoint/2010/main">
    <mc:Choice Requires="p14">
      <p:transition p14:dur="100" advTm="26639">
        <p:cut/>
      </p:transition>
    </mc:Choice>
    <mc:Fallback xmlns="">
      <p:transition advTm="26639">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5437" y="3278103"/>
            <a:ext cx="8648521" cy="1292662"/>
          </a:xfrm>
          <a:prstGeom prst="rect">
            <a:avLst/>
          </a:prstGeom>
          <a:noFill/>
        </p:spPr>
        <p:txBody>
          <a:bodyPr wrap="none" rtlCol="0">
            <a:spAutoFit/>
          </a:bodyPr>
          <a:lstStyle/>
          <a:p>
            <a:pPr defTabSz="685800"/>
            <a:r>
              <a:rPr lang="en-US" sz="2600" dirty="0">
                <a:solidFill>
                  <a:prstClr val="black"/>
                </a:solidFill>
                <a:latin typeface="Arial" panose="020B0604020202020204" pitchFamily="34" charset="0"/>
                <a:cs typeface="Arial" panose="020B0604020202020204" pitchFamily="34" charset="0"/>
              </a:rPr>
              <a:t>Stated less optimistically:</a:t>
            </a:r>
          </a:p>
          <a:p>
            <a:pPr defTabSz="685800"/>
            <a:endParaRPr lang="en-US" sz="2600" dirty="0">
              <a:solidFill>
                <a:prstClr val="black"/>
              </a:solidFill>
              <a:latin typeface="Arial" panose="020B0604020202020204" pitchFamily="34" charset="0"/>
              <a:cs typeface="Arial" panose="020B0604020202020204" pitchFamily="34" charset="0"/>
            </a:endParaRPr>
          </a:p>
          <a:p>
            <a:pPr defTabSz="685800"/>
            <a:r>
              <a:rPr lang="en-US" sz="2600" dirty="0">
                <a:solidFill>
                  <a:prstClr val="black"/>
                </a:solidFill>
                <a:latin typeface="Arial" panose="020B0604020202020204" pitchFamily="34" charset="0"/>
                <a:cs typeface="Arial" panose="020B0604020202020204" pitchFamily="34" charset="0"/>
              </a:rPr>
              <a:t>IF there is any impact, what</a:t>
            </a:r>
            <a:r>
              <a:rPr lang="en-US" sz="2600" dirty="0">
                <a:solidFill>
                  <a:srgbClr val="FF0000"/>
                </a:solidFill>
                <a:latin typeface="Arial" panose="020B0604020202020204" pitchFamily="34" charset="0"/>
                <a:cs typeface="Arial" panose="020B0604020202020204" pitchFamily="34" charset="0"/>
              </a:rPr>
              <a:t>*</a:t>
            </a:r>
            <a:r>
              <a:rPr lang="en-US" sz="2600" dirty="0">
                <a:solidFill>
                  <a:prstClr val="black"/>
                </a:solidFill>
                <a:latin typeface="Arial" panose="020B0604020202020204" pitchFamily="34" charset="0"/>
                <a:cs typeface="Arial" panose="020B0604020202020204" pitchFamily="34" charset="0"/>
              </a:rPr>
              <a:t> would be responsible for it? </a:t>
            </a:r>
          </a:p>
        </p:txBody>
      </p:sp>
      <p:sp>
        <p:nvSpPr>
          <p:cNvPr id="7" name="TextBox 6"/>
          <p:cNvSpPr txBox="1"/>
          <p:nvPr/>
        </p:nvSpPr>
        <p:spPr>
          <a:xfrm>
            <a:off x="6038981" y="5838615"/>
            <a:ext cx="1789336" cy="400110"/>
          </a:xfrm>
          <a:prstGeom prst="rect">
            <a:avLst/>
          </a:prstGeom>
          <a:noFill/>
        </p:spPr>
        <p:txBody>
          <a:bodyPr wrap="none" rtlCol="0">
            <a:spAutoFit/>
          </a:bodyPr>
          <a:lstStyle/>
          <a:p>
            <a:pPr defTabSz="685800"/>
            <a:r>
              <a:rPr lang="en-US" sz="2000" dirty="0">
                <a:solidFill>
                  <a:srgbClr val="FF0000"/>
                </a:solidFill>
                <a:latin typeface="Arial" panose="020B0604020202020204" pitchFamily="34" charset="0"/>
                <a:cs typeface="Arial" panose="020B0604020202020204" pitchFamily="34" charset="0"/>
              </a:rPr>
              <a:t>*</a:t>
            </a:r>
            <a:r>
              <a:rPr lang="en-US" sz="2000" dirty="0">
                <a:solidFill>
                  <a:prstClr val="black"/>
                </a:solidFill>
                <a:latin typeface="Arial" panose="020B0604020202020204" pitchFamily="34" charset="0"/>
                <a:cs typeface="Arial" panose="020B0604020202020204" pitchFamily="34" charset="0"/>
              </a:rPr>
              <a:t>in my opinion</a:t>
            </a:r>
          </a:p>
        </p:txBody>
      </p:sp>
      <p:sp>
        <p:nvSpPr>
          <p:cNvPr id="8" name="Title 1"/>
          <p:cNvSpPr txBox="1">
            <a:spLocks/>
          </p:cNvSpPr>
          <p:nvPr/>
        </p:nvSpPr>
        <p:spPr>
          <a:xfrm>
            <a:off x="2579011" y="366990"/>
            <a:ext cx="6384367" cy="22299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CA" sz="2400" dirty="0">
                <a:latin typeface="Arial" panose="020B0604020202020204" pitchFamily="34" charset="0"/>
                <a:cs typeface="Arial" panose="020B0604020202020204" pitchFamily="34" charset="0"/>
              </a:rPr>
              <a:t>How can </a:t>
            </a:r>
            <a:br>
              <a:rPr lang="en-CA" sz="2400" dirty="0">
                <a:latin typeface="Arial" panose="020B0604020202020204" pitchFamily="34" charset="0"/>
                <a:cs typeface="Arial" panose="020B0604020202020204" pitchFamily="34" charset="0"/>
              </a:rPr>
            </a:br>
            <a:r>
              <a:rPr lang="en-CA" sz="2400" dirty="0">
                <a:solidFill>
                  <a:schemeClr val="accent2"/>
                </a:solidFill>
                <a:latin typeface="Arial" panose="020B0604020202020204" pitchFamily="34" charset="0"/>
                <a:cs typeface="Arial" panose="020B0604020202020204" pitchFamily="34" charset="0"/>
              </a:rPr>
              <a:t>population data science</a:t>
            </a:r>
            <a:br>
              <a:rPr lang="en-CA" sz="2400" dirty="0">
                <a:solidFill>
                  <a:schemeClr val="accent2"/>
                </a:solidFill>
                <a:latin typeface="Arial" panose="020B0604020202020204" pitchFamily="34" charset="0"/>
                <a:cs typeface="Arial" panose="020B0604020202020204" pitchFamily="34" charset="0"/>
              </a:rPr>
            </a:br>
            <a:r>
              <a:rPr lang="en-CA" sz="2400" dirty="0">
                <a:solidFill>
                  <a:schemeClr val="accent1">
                    <a:lumMod val="60000"/>
                    <a:lumOff val="40000"/>
                  </a:schemeClr>
                </a:solidFill>
                <a:latin typeface="Arial" panose="020B0604020202020204" pitchFamily="34" charset="0"/>
                <a:cs typeface="Arial" panose="020B0604020202020204" pitchFamily="34" charset="0"/>
              </a:rPr>
              <a:t>big health data </a:t>
            </a:r>
            <a:br>
              <a:rPr lang="en-CA" sz="2400" dirty="0">
                <a:latin typeface="Arial" panose="020B0604020202020204" pitchFamily="34" charset="0"/>
                <a:cs typeface="Arial" panose="020B0604020202020204" pitchFamily="34" charset="0"/>
              </a:rPr>
            </a:br>
            <a:r>
              <a:rPr lang="en-CA" sz="2400" dirty="0">
                <a:latin typeface="Arial" panose="020B0604020202020204" pitchFamily="34" charset="0"/>
                <a:cs typeface="Arial" panose="020B0604020202020204" pitchFamily="34" charset="0"/>
              </a:rPr>
              <a:t>make an impact on health(care) system(s)?</a:t>
            </a:r>
            <a:br>
              <a:rPr lang="en-CA"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315154"/>
      </p:ext>
    </p:extLst>
  </p:cSld>
  <p:clrMapOvr>
    <a:masterClrMapping/>
  </p:clrMapOvr>
  <mc:AlternateContent xmlns:mc="http://schemas.openxmlformats.org/markup-compatibility/2006" xmlns:p14="http://schemas.microsoft.com/office/powerpoint/2010/main">
    <mc:Choice Requires="p14">
      <p:transition p14:dur="100" advTm="12574">
        <p:cut/>
      </p:transition>
    </mc:Choice>
    <mc:Fallback xmlns="">
      <p:transition advTm="12574">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Plan for today</a:t>
            </a:r>
          </a:p>
        </p:txBody>
      </p:sp>
      <p:sp>
        <p:nvSpPr>
          <p:cNvPr id="3" name="Content Placeholder 2"/>
          <p:cNvSpPr>
            <a:spLocks noGrp="1"/>
          </p:cNvSpPr>
          <p:nvPr>
            <p:ph idx="1"/>
          </p:nvPr>
        </p:nvSpPr>
        <p:spPr/>
        <p:txBody>
          <a:bodyPr>
            <a:normAutofit/>
          </a:bodyPr>
          <a:lstStyle/>
          <a:p>
            <a:r>
              <a:rPr lang="en-US" sz="4000" dirty="0">
                <a:latin typeface="Arial" panose="020B0604020202020204" pitchFamily="34" charset="0"/>
                <a:cs typeface="Arial" panose="020B0604020202020204" pitchFamily="34" charset="0"/>
              </a:rPr>
              <a:t> A silly sketch to set the stage</a:t>
            </a:r>
          </a:p>
          <a:p>
            <a:r>
              <a:rPr lang="en-US" sz="4000" dirty="0">
                <a:solidFill>
                  <a:srgbClr val="FF0000"/>
                </a:solidFill>
                <a:latin typeface="Arial" panose="020B0604020202020204" pitchFamily="34" charset="0"/>
                <a:cs typeface="Arial" panose="020B0604020202020204" pitchFamily="34" charset="0"/>
              </a:rPr>
              <a:t>5 things</a:t>
            </a:r>
          </a:p>
          <a:p>
            <a:r>
              <a:rPr lang="en-US" sz="4000" dirty="0">
                <a:latin typeface="Arial" panose="020B0604020202020204" pitchFamily="34" charset="0"/>
                <a:cs typeface="Arial" panose="020B0604020202020204" pitchFamily="34" charset="0"/>
              </a:rPr>
              <a:t>2 graphs</a:t>
            </a:r>
          </a:p>
          <a:p>
            <a:r>
              <a:rPr lang="en-US" sz="4000" dirty="0">
                <a:latin typeface="Arial" panose="020B0604020202020204" pitchFamily="34" charset="0"/>
                <a:cs typeface="Arial" panose="020B0604020202020204" pitchFamily="34" charset="0"/>
              </a:rPr>
              <a:t>5 things again</a:t>
            </a:r>
          </a:p>
        </p:txBody>
      </p:sp>
    </p:spTree>
    <p:extLst>
      <p:ext uri="{BB962C8B-B14F-4D97-AF65-F5344CB8AC3E}">
        <p14:creationId xmlns:p14="http://schemas.microsoft.com/office/powerpoint/2010/main" val="2161439178"/>
      </p:ext>
    </p:extLst>
  </p:cSld>
  <p:clrMapOvr>
    <a:masterClrMapping/>
  </p:clrMapOvr>
  <mc:AlternateContent xmlns:mc="http://schemas.openxmlformats.org/markup-compatibility/2006" xmlns:p14="http://schemas.microsoft.com/office/powerpoint/2010/main">
    <mc:Choice Requires="p14">
      <p:transition spd="slow" p14:dur="2000" advTm="3572"/>
    </mc:Choice>
    <mc:Fallback xmlns="">
      <p:transition spd="slow" advTm="35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749279" y="223322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pic>
        <p:nvPicPr>
          <p:cNvPr id="19" name="Picture 18"/>
          <p:cNvPicPr>
            <a:picLocks noChangeAspect="1"/>
          </p:cNvPicPr>
          <p:nvPr/>
        </p:nvPicPr>
        <p:blipFill>
          <a:blip r:embed="rId3"/>
          <a:stretch>
            <a:fillRect/>
          </a:stretch>
        </p:blipFill>
        <p:spPr>
          <a:xfrm>
            <a:off x="429657" y="1077933"/>
            <a:ext cx="9039447" cy="5460979"/>
          </a:xfrm>
          <a:prstGeom prst="rect">
            <a:avLst/>
          </a:prstGeom>
        </p:spPr>
      </p:pic>
      <p:sp>
        <p:nvSpPr>
          <p:cNvPr id="3" name="Slide Number Placeholder 2"/>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8</a:t>
            </a:fld>
            <a:endParaRPr lang="en-US" dirty="0">
              <a:solidFill>
                <a:prstClr val="black">
                  <a:tint val="75000"/>
                </a:prstClr>
              </a:solidFill>
              <a:latin typeface="Calibri" panose="020F0502020204030204"/>
            </a:endParaRPr>
          </a:p>
        </p:txBody>
      </p:sp>
      <p:sp>
        <p:nvSpPr>
          <p:cNvPr id="21" name="TextBox 20"/>
          <p:cNvSpPr txBox="1"/>
          <p:nvPr/>
        </p:nvSpPr>
        <p:spPr>
          <a:xfrm>
            <a:off x="535000" y="11096"/>
            <a:ext cx="9079707" cy="1169551"/>
          </a:xfrm>
          <a:prstGeom prst="rect">
            <a:avLst/>
          </a:prstGeom>
          <a:noFill/>
        </p:spPr>
        <p:txBody>
          <a:bodyPr wrap="square" rtlCol="0">
            <a:spAutoFit/>
          </a:bodyPr>
          <a:lstStyle/>
          <a:p>
            <a:pPr defTabSz="685800"/>
            <a:r>
              <a:rPr lang="en-US" sz="3400" dirty="0">
                <a:solidFill>
                  <a:srgbClr val="FF0000"/>
                </a:solidFill>
                <a:latin typeface="Calibri" panose="020F0502020204030204" pitchFamily="34" charset="0"/>
                <a:cs typeface="Calibri" panose="020F0502020204030204" pitchFamily="34" charset="0"/>
              </a:rPr>
              <a:t>TL;DR </a:t>
            </a:r>
          </a:p>
          <a:p>
            <a:pPr defTabSz="685800"/>
            <a:r>
              <a:rPr lang="en-US" sz="3200" dirty="0">
                <a:solidFill>
                  <a:srgbClr val="FF0000"/>
                </a:solidFill>
                <a:latin typeface="Calibri" panose="020F0502020204030204" pitchFamily="34" charset="0"/>
                <a:cs typeface="Calibri" panose="020F0502020204030204" pitchFamily="34" charset="0"/>
              </a:rPr>
              <a:t>Hone these skills:</a:t>
            </a:r>
            <a:r>
              <a:rPr lang="en-US" sz="3200" dirty="0">
                <a:solidFill>
                  <a:prstClr val="black"/>
                </a:solidFill>
                <a:latin typeface="Calibri" panose="020F0502020204030204" pitchFamily="34" charset="0"/>
                <a:cs typeface="Calibri" panose="020F0502020204030204" pitchFamily="34" charset="0"/>
              </a:rPr>
              <a:t> this is applied health data science</a:t>
            </a:r>
            <a:r>
              <a:rPr lang="en-US" sz="3600" dirty="0">
                <a:solidFill>
                  <a:srgbClr val="FF0000"/>
                </a:solidFill>
                <a:latin typeface="Calibri" panose="020F0502020204030204" pitchFamily="34" charset="0"/>
                <a:cs typeface="Calibri" panose="020F0502020204030204" pitchFamily="34" charset="0"/>
              </a:rPr>
              <a:t>*</a:t>
            </a:r>
          </a:p>
        </p:txBody>
      </p:sp>
      <p:sp>
        <p:nvSpPr>
          <p:cNvPr id="22" name="TextBox 21"/>
          <p:cNvSpPr txBox="1"/>
          <p:nvPr/>
        </p:nvSpPr>
        <p:spPr>
          <a:xfrm>
            <a:off x="9773148" y="6390361"/>
            <a:ext cx="3686358" cy="400110"/>
          </a:xfrm>
          <a:prstGeom prst="rect">
            <a:avLst/>
          </a:prstGeom>
          <a:noFill/>
        </p:spPr>
        <p:txBody>
          <a:bodyPr wrap="square" rtlCol="0">
            <a:spAutoFit/>
          </a:bodyPr>
          <a:lstStyle/>
          <a:p>
            <a:pPr defTabSz="685800"/>
            <a:r>
              <a:rPr lang="en-US" sz="2000" dirty="0">
                <a:solidFill>
                  <a:srgbClr val="FF0000"/>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In my opinion</a:t>
            </a:r>
          </a:p>
        </p:txBody>
      </p:sp>
    </p:spTree>
    <p:extLst>
      <p:ext uri="{BB962C8B-B14F-4D97-AF65-F5344CB8AC3E}">
        <p14:creationId xmlns:p14="http://schemas.microsoft.com/office/powerpoint/2010/main" val="448748218"/>
      </p:ext>
    </p:extLst>
  </p:cSld>
  <p:clrMapOvr>
    <a:masterClrMapping/>
  </p:clrMapOvr>
  <mc:AlternateContent xmlns:mc="http://schemas.openxmlformats.org/markup-compatibility/2006" xmlns:p14="http://schemas.microsoft.com/office/powerpoint/2010/main">
    <mc:Choice Requires="p14">
      <p:transition p14:dur="100" advTm="6876">
        <p:cut/>
      </p:transition>
    </mc:Choice>
    <mc:Fallback xmlns="">
      <p:transition advTm="6876">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Plan for today</a:t>
            </a:r>
          </a:p>
        </p:txBody>
      </p:sp>
      <p:sp>
        <p:nvSpPr>
          <p:cNvPr id="3" name="Content Placeholder 2"/>
          <p:cNvSpPr>
            <a:spLocks noGrp="1"/>
          </p:cNvSpPr>
          <p:nvPr>
            <p:ph idx="1"/>
          </p:nvPr>
        </p:nvSpPr>
        <p:spPr/>
        <p:txBody>
          <a:bodyPr>
            <a:normAutofit/>
          </a:bodyPr>
          <a:lstStyle/>
          <a:p>
            <a:r>
              <a:rPr lang="en-US" sz="4000" dirty="0">
                <a:latin typeface="Arial" panose="020B0604020202020204" pitchFamily="34" charset="0"/>
                <a:cs typeface="Arial" panose="020B0604020202020204" pitchFamily="34" charset="0"/>
              </a:rPr>
              <a:t> A silly sketch to set the stage</a:t>
            </a:r>
          </a:p>
          <a:p>
            <a:r>
              <a:rPr lang="en-US" sz="4000" dirty="0">
                <a:latin typeface="Arial" panose="020B0604020202020204" pitchFamily="34" charset="0"/>
                <a:cs typeface="Arial" panose="020B0604020202020204" pitchFamily="34" charset="0"/>
              </a:rPr>
              <a:t>5 things</a:t>
            </a:r>
          </a:p>
          <a:p>
            <a:r>
              <a:rPr lang="en-US" sz="4000" dirty="0">
                <a:solidFill>
                  <a:srgbClr val="FF0000"/>
                </a:solidFill>
                <a:latin typeface="Arial" panose="020B0604020202020204" pitchFamily="34" charset="0"/>
                <a:cs typeface="Arial" panose="020B0604020202020204" pitchFamily="34" charset="0"/>
              </a:rPr>
              <a:t>2 graphs</a:t>
            </a:r>
          </a:p>
          <a:p>
            <a:r>
              <a:rPr lang="en-US" sz="4000" dirty="0">
                <a:latin typeface="Arial" panose="020B0604020202020204" pitchFamily="34" charset="0"/>
                <a:cs typeface="Arial" panose="020B0604020202020204" pitchFamily="34" charset="0"/>
              </a:rPr>
              <a:t>5 things again</a:t>
            </a:r>
          </a:p>
        </p:txBody>
      </p:sp>
    </p:spTree>
    <p:extLst>
      <p:ext uri="{BB962C8B-B14F-4D97-AF65-F5344CB8AC3E}">
        <p14:creationId xmlns:p14="http://schemas.microsoft.com/office/powerpoint/2010/main" val="4084214499"/>
      </p:ext>
    </p:extLst>
  </p:cSld>
  <p:clrMapOvr>
    <a:masterClrMapping/>
  </p:clrMapOvr>
  <mc:AlternateContent xmlns:mc="http://schemas.openxmlformats.org/markup-compatibility/2006" xmlns:p14="http://schemas.microsoft.com/office/powerpoint/2010/main">
    <mc:Choice Requires="p14">
      <p:transition spd="slow" p14:dur="2000" advTm="9237"/>
    </mc:Choice>
    <mc:Fallback xmlns="">
      <p:transition spd="slow" advTm="923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1.1|5.9|3.3|0.9|7.7|10.1"/>
</p:tagLst>
</file>

<file path=ppt/tags/tag2.xml><?xml version="1.0" encoding="utf-8"?>
<p:tagLst xmlns:a="http://schemas.openxmlformats.org/drawingml/2006/main" xmlns:r="http://schemas.openxmlformats.org/officeDocument/2006/relationships" xmlns:p="http://schemas.openxmlformats.org/presentationml/2006/main">
  <p:tag name="TIMING" val="|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3034</TotalTime>
  <Words>1044</Words>
  <Application>Microsoft Office PowerPoint</Application>
  <PresentationFormat>Widescreen</PresentationFormat>
  <Paragraphs>212</Paragraphs>
  <Slides>26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Consolas</vt:lpstr>
      <vt:lpstr>Office Theme</vt:lpstr>
      <vt:lpstr>How can  population data science big health data  make an impact on health(care) system(s)? </vt:lpstr>
      <vt:lpstr>Plan for today</vt:lpstr>
      <vt:lpstr>PowerPoint Presentation</vt:lpstr>
      <vt:lpstr>PowerPoint Presentation</vt:lpstr>
      <vt:lpstr>PowerPoint Presentation</vt:lpstr>
      <vt:lpstr>PowerPoint Presentation</vt:lpstr>
      <vt:lpstr>Plan for today</vt:lpstr>
      <vt:lpstr>PowerPoint Presentation</vt:lpstr>
      <vt:lpstr>Plan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Shoulders to stand on</vt:lpstr>
      <vt:lpstr>PowerPoint Presentation</vt:lpstr>
      <vt:lpstr>Model  Manifestations</vt:lpstr>
      <vt:lpstr>Vancouver Island Health Authority</vt:lpstr>
      <vt:lpstr>Vancouver Island Health Authority</vt:lpstr>
      <vt:lpstr>PowerPoint Presentation</vt:lpstr>
      <vt:lpstr>PowerPoint Presentation</vt:lpstr>
      <vt:lpstr>CIHR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pop data science/big health data impact health and the healthcare system?</dc:title>
  <dc:creator>Andriy</dc:creator>
  <cp:lastModifiedBy>Andriy Koval</cp:lastModifiedBy>
  <cp:revision>34</cp:revision>
  <dcterms:created xsi:type="dcterms:W3CDTF">2018-05-08T15:06:41Z</dcterms:created>
  <dcterms:modified xsi:type="dcterms:W3CDTF">2020-02-07T00:03:14Z</dcterms:modified>
</cp:coreProperties>
</file>